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3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7CA4394-7670-4CB7-BC4E-5C09F34AD430}" type="datetimeFigureOut">
              <a:rPr lang="fa-IR" smtClean="0"/>
              <a:pPr/>
              <a:t>1441/01/25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F21DD3A-39CB-4D78-AD5E-7AB71D88017F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0" y="0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3962400" cy="457200"/>
          </a:xfrm>
        </p:spPr>
        <p:txBody>
          <a:bodyPr/>
          <a:lstStyle>
            <a:lvl1pPr algn="ctr">
              <a:defRPr sz="1500" b="1">
                <a:solidFill>
                  <a:srgbClr val="0070C0"/>
                </a:solidFill>
                <a:cs typeface="B Mitra" pitchFamily="2" charset="-78"/>
              </a:defRPr>
            </a:lvl1pPr>
          </a:lstStyle>
          <a:p>
            <a:r>
              <a:rPr lang="fa-IR" dirty="0" smtClean="0"/>
              <a:t>تهیه شده توسط سایت اینترنتی فرافایل؛ </a:t>
            </a:r>
            <a:r>
              <a:rPr lang="en-US" dirty="0" smtClean="0"/>
              <a:t>FaraFile.ir</a:t>
            </a:r>
            <a:endParaRPr lang="fa-IR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45FE6DD-70D7-4AF3-A90A-EBF71009E52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تهیه شده توسط سایت اینترنتی فرافایل؛ </a:t>
            </a:r>
            <a:r>
              <a:rPr lang="en-US" smtClean="0"/>
              <a:t>FaraFile.ir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E6DD-70D7-4AF3-A90A-EBF71009E52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تهیه شده توسط سایت اینترنتی فرافایل؛ </a:t>
            </a:r>
            <a:r>
              <a:rPr lang="en-US" smtClean="0"/>
              <a:t>FaraFile.ir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E6DD-70D7-4AF3-A90A-EBF71009E52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825625"/>
            <a:ext cx="3867150" cy="2098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76700"/>
            <a:ext cx="3867150" cy="21002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400800"/>
            <a:ext cx="3962400" cy="457200"/>
          </a:xfrm>
        </p:spPr>
        <p:txBody>
          <a:bodyPr/>
          <a:lstStyle>
            <a:lvl1pPr algn="ctr">
              <a:defRPr sz="1500" b="1">
                <a:solidFill>
                  <a:srgbClr val="0070C0"/>
                </a:solidFill>
                <a:cs typeface="B Mitra" pitchFamily="2" charset="-78"/>
              </a:defRPr>
            </a:lvl1pPr>
          </a:lstStyle>
          <a:p>
            <a:r>
              <a:rPr lang="fa-IR" dirty="0" smtClean="0"/>
              <a:t>تهیه شده توسط سایت اینترنتی فرافایل؛ </a:t>
            </a:r>
            <a:r>
              <a:rPr lang="en-US" dirty="0" smtClean="0"/>
              <a:t>FaraFile.ir</a:t>
            </a:r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E6DD-70D7-4AF3-A90A-EBF71009E52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fa-IR" smtClean="0"/>
              <a:t>تهیه شده توسط سایت اینترنتی فرافایل؛ </a:t>
            </a:r>
            <a:r>
              <a:rPr lang="en-US" smtClean="0"/>
              <a:t>FaraFile.ir</a:t>
            </a:r>
            <a:endParaRPr lang="fa-I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45FE6DD-70D7-4AF3-A90A-EBF71009E52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تهیه شده توسط سایت اینترنتی فرافایل؛ </a:t>
            </a:r>
            <a:r>
              <a:rPr lang="en-US" smtClean="0"/>
              <a:t>FaraFile.ir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E6DD-70D7-4AF3-A90A-EBF71009E52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تهیه شده توسط سایت اینترنتی فرافایل؛ </a:t>
            </a:r>
            <a:r>
              <a:rPr lang="en-US" smtClean="0"/>
              <a:t>FaraFile.ir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E6DD-70D7-4AF3-A90A-EBF71009E52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تهیه شده توسط سایت اینترنتی فرافایل؛ </a:t>
            </a:r>
            <a:r>
              <a:rPr lang="en-US" smtClean="0"/>
              <a:t>FaraFile.ir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E6DD-70D7-4AF3-A90A-EBF71009E52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تهیه شده توسط سایت اینترنتی فرافایل؛ </a:t>
            </a:r>
            <a:r>
              <a:rPr lang="en-US" smtClean="0"/>
              <a:t>FaraFile.ir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E6DD-70D7-4AF3-A90A-EBF71009E52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تهیه شده توسط سایت اینترنتی فرافایل؛ </a:t>
            </a:r>
            <a:r>
              <a:rPr lang="en-US" smtClean="0"/>
              <a:t>FaraFile.ir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E6DD-70D7-4AF3-A90A-EBF71009E52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fa-IR" smtClean="0"/>
              <a:t>تهیه شده توسط سایت اینترنتی فرافایل؛ </a:t>
            </a:r>
            <a:r>
              <a:rPr lang="en-US" smtClean="0"/>
              <a:t>FaraFile.ir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45FE6DD-70D7-4AF3-A90A-EBF71009E52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a-IR" smtClean="0"/>
              <a:t>تهیه شده توسط سایت اینترنتی فرافایل؛ </a:t>
            </a:r>
            <a:r>
              <a:rPr lang="en-US" smtClean="0"/>
              <a:t>FaraFile.ir</a:t>
            </a:r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45FE6DD-70D7-4AF3-A90A-EBF71009E52C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116013" y="2133600"/>
            <a:ext cx="7127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eaLnBrk="1" hangingPunct="1">
              <a:spcBef>
                <a:spcPct val="50000"/>
              </a:spcBef>
            </a:pPr>
            <a:r>
              <a:rPr lang="fa-IR" sz="2800" b="1" dirty="0">
                <a:solidFill>
                  <a:srgbClr val="FFFF00"/>
                </a:solidFill>
                <a:cs typeface="B Mitra" pitchFamily="2" charset="-78"/>
              </a:rPr>
              <a:t>تكنيك تحليل پوششي داده ها </a:t>
            </a:r>
            <a:r>
              <a:rPr lang="en-US" sz="2800" b="1" dirty="0">
                <a:solidFill>
                  <a:srgbClr val="FFFF00"/>
                </a:solidFill>
                <a:cs typeface="B Mitra" pitchFamily="2" charset="-78"/>
              </a:rPr>
              <a:t>(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B Mitra" pitchFamily="2" charset="-78"/>
              </a:rPr>
              <a:t>DEA</a:t>
            </a:r>
            <a:r>
              <a:rPr lang="en-US" sz="2800" b="1" dirty="0">
                <a:solidFill>
                  <a:srgbClr val="FFFF00"/>
                </a:solidFill>
                <a:cs typeface="B Mitra" pitchFamily="2" charset="-78"/>
              </a:rPr>
              <a:t>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76400" y="6096000"/>
            <a:ext cx="6172200" cy="533400"/>
          </a:xfrm>
        </p:spPr>
        <p:txBody>
          <a:bodyPr/>
          <a:lstStyle/>
          <a:p>
            <a:r>
              <a:rPr lang="fa-IR" sz="1800" smtClean="0"/>
              <a:t>تهیه شده توسط سایت اینترنتی فرافایل؛ </a:t>
            </a:r>
            <a:r>
              <a:rPr lang="en-US" sz="1800" smtClean="0"/>
              <a:t>FaraFile.ir</a:t>
            </a:r>
            <a:endParaRPr lang="fa-IR" sz="1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E6DD-70D7-4AF3-A90A-EBF71009E52C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549275"/>
            <a:ext cx="8229600" cy="8509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fa-IR" sz="3200" dirty="0" smtClean="0">
                <a:solidFill>
                  <a:schemeClr val="accent2"/>
                </a:solidFill>
                <a:cs typeface="B Titr" pitchFamily="2" charset="-78"/>
              </a:rPr>
              <a:t>كارايي</a:t>
            </a:r>
            <a:r>
              <a:rPr lang="fa-IR" sz="3200" dirty="0" smtClean="0">
                <a:cs typeface="B Titr" pitchFamily="2" charset="-78"/>
              </a:rPr>
              <a:t> </a:t>
            </a:r>
            <a:endParaRPr lang="en-US" sz="3200" dirty="0" smtClean="0">
              <a:cs typeface="B Titr" pitchFamily="2" charset="-78"/>
            </a:endParaRPr>
          </a:p>
        </p:txBody>
      </p:sp>
      <p:sp>
        <p:nvSpPr>
          <p:cNvPr id="174083" name="Rectangle 3"/>
          <p:cNvSpPr>
            <a:spLocks noGrp="1" noChangeArrowheads="1"/>
          </p:cNvSpPr>
          <p:nvPr>
            <p:ph sz="quarter" idx="1"/>
          </p:nvPr>
        </p:nvSpPr>
        <p:spPr bwMode="auto">
          <a:xfrm>
            <a:off x="395288" y="1628775"/>
            <a:ext cx="8229600" cy="4968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fa-IR" sz="2400" b="1" smtClean="0">
                <a:solidFill>
                  <a:schemeClr val="accent2"/>
                </a:solidFill>
                <a:cs typeface="B Nazanin" pitchFamily="2" charset="-78"/>
              </a:rPr>
              <a:t>تعريف</a:t>
            </a:r>
            <a:r>
              <a:rPr lang="fa-IR" sz="2400" b="1" smtClean="0">
                <a:cs typeface="B Nazanin" pitchFamily="2" charset="-78"/>
              </a:rPr>
              <a:t>: ميزان موفقيت يك سازمان در استفاده بهينه از نهاده ها در جهت توليد ستاده هاي بيشتر با معيار كارايي سنجيده مي شود. </a:t>
            </a:r>
          </a:p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fa-IR" sz="2400" b="1" smtClean="0">
                <a:solidFill>
                  <a:schemeClr val="accent2"/>
                </a:solidFill>
                <a:cs typeface="B Nazanin" pitchFamily="2" charset="-78"/>
              </a:rPr>
              <a:t>تعريف</a:t>
            </a:r>
            <a:r>
              <a:rPr lang="fa-IR" sz="2400" b="1" smtClean="0">
                <a:cs typeface="B Nazanin" pitchFamily="2" charset="-78"/>
              </a:rPr>
              <a:t>: نسبت بازده واقعي بدست آمده به بازده مورد انتظار  يا نسبت مقدار كاري كه انجام شده به مقدار كاري كه بايد انجام شود </a:t>
            </a:r>
          </a:p>
          <a:p>
            <a:pPr algn="just" eaLnBrk="1" hangingPunct="1">
              <a:lnSpc>
                <a:spcPct val="130000"/>
              </a:lnSpc>
              <a:buFontTx/>
              <a:buNone/>
            </a:pPr>
            <a:endParaRPr lang="fa-IR" sz="2400" b="1" smtClean="0">
              <a:cs typeface="B Nazanin" pitchFamily="2" charset="-78"/>
            </a:endParaRPr>
          </a:p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fa-IR" sz="2400" b="1" smtClean="0">
                <a:solidFill>
                  <a:schemeClr val="accent2"/>
                </a:solidFill>
                <a:cs typeface="B Nazanin" pitchFamily="2" charset="-78"/>
              </a:rPr>
              <a:t>مثال :</a:t>
            </a:r>
            <a:r>
              <a:rPr lang="fa-IR" sz="2400" b="1" smtClean="0">
                <a:cs typeface="B Nazanin" pitchFamily="2" charset="-78"/>
              </a:rPr>
              <a:t> </a:t>
            </a:r>
            <a:r>
              <a:rPr lang="ar-SA" sz="2400" b="1" smtClean="0">
                <a:cs typeface="B Nazanin" pitchFamily="2" charset="-78"/>
              </a:rPr>
              <a:t>فرض كنيد بازده كارگري ساخت </a:t>
            </a:r>
            <a:r>
              <a:rPr lang="fa-IR" sz="2400" b="1" smtClean="0">
                <a:cs typeface="B Nazanin" pitchFamily="2" charset="-78"/>
              </a:rPr>
              <a:t>12</a:t>
            </a:r>
            <a:r>
              <a:rPr lang="ar-SA" sz="2400" b="1" smtClean="0">
                <a:cs typeface="B Nazanin" pitchFamily="2" charset="-78"/>
              </a:rPr>
              <a:t> قطعه در ساعت است</a:t>
            </a:r>
            <a:r>
              <a:rPr lang="fa-IR" sz="2400" b="1" smtClean="0">
                <a:cs typeface="B Nazanin" pitchFamily="2" charset="-78"/>
              </a:rPr>
              <a:t>. </a:t>
            </a:r>
            <a:r>
              <a:rPr lang="ar-SA" sz="2400" b="1" smtClean="0">
                <a:cs typeface="B Nazanin" pitchFamily="2" charset="-78"/>
              </a:rPr>
              <a:t>از بررسي هاي نيرو سنجي و پتانسيل توليد شركت معلوم شده است كه كارگر توانايي توليد </a:t>
            </a:r>
            <a:r>
              <a:rPr lang="fa-IR" sz="2400" b="1" smtClean="0">
                <a:cs typeface="B Nazanin" pitchFamily="2" charset="-78"/>
              </a:rPr>
              <a:t>18</a:t>
            </a:r>
            <a:r>
              <a:rPr lang="ar-SA" sz="2400" b="1" smtClean="0">
                <a:cs typeface="B Nazanin" pitchFamily="2" charset="-78"/>
              </a:rPr>
              <a:t> قطعه در روز را دارد لذا كارايي وي عبارتست از </a:t>
            </a:r>
            <a:endParaRPr lang="en-US" sz="2400" b="1" smtClean="0">
              <a:cs typeface="B Nazanin" pitchFamily="2" charset="-78"/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3492500" y="5916613"/>
            <a:ext cx="173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 eaLnBrk="1" hangingPunct="1"/>
            <a:r>
              <a:rPr lang="fa-IR" sz="2400">
                <a:cs typeface="B Titr" pitchFamily="2" charset="-78"/>
              </a:rPr>
              <a:t>0.66=18/12</a:t>
            </a:r>
            <a:endParaRPr lang="en-US" sz="2400">
              <a:cs typeface="B Titr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 smtClean="0"/>
              <a:t>تهیه شده توسط سایت اینترنتی فرافایل؛ </a:t>
            </a:r>
            <a:r>
              <a:rPr lang="en-US" dirty="0" smtClean="0"/>
              <a:t>FaraFile.ir</a:t>
            </a:r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E6DD-70D7-4AF3-A90A-EBF71009E52C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549275"/>
            <a:ext cx="8229600" cy="8509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a-IR" sz="3200" smtClean="0">
                <a:solidFill>
                  <a:schemeClr val="accent2"/>
                </a:solidFill>
                <a:cs typeface="B Titr" pitchFamily="2" charset="-78"/>
              </a:rPr>
              <a:t>اثربخشي</a:t>
            </a:r>
            <a:r>
              <a:rPr lang="fa-IR" sz="3200" smtClean="0"/>
              <a:t> </a:t>
            </a:r>
            <a:endParaRPr lang="en-US" sz="3200" smtClean="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sz="quarter" idx="1"/>
          </p:nvPr>
        </p:nvSpPr>
        <p:spPr bwMode="auto">
          <a:xfrm>
            <a:off x="457200" y="1600200"/>
            <a:ext cx="8229600" cy="4997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fa-IR" sz="2400" b="1" smtClean="0">
                <a:solidFill>
                  <a:schemeClr val="accent2"/>
                </a:solidFill>
                <a:cs typeface="B Nazanin" pitchFamily="2" charset="-78"/>
              </a:rPr>
              <a:t>تعريف:</a:t>
            </a:r>
            <a:r>
              <a:rPr lang="fa-IR" sz="2400" b="1" smtClean="0">
                <a:cs typeface="B Nazanin" pitchFamily="2" charset="-78"/>
              </a:rPr>
              <a:t> اين معيار نشان مي دهد كه فعاليتهاي انجام گرفته در يك سازمان تا چه حد اهداف سازمان را تحقق بخشيده است</a:t>
            </a:r>
          </a:p>
          <a:p>
            <a:pPr algn="just" eaLnBrk="1" hangingPunct="1">
              <a:lnSpc>
                <a:spcPct val="120000"/>
              </a:lnSpc>
            </a:pPr>
            <a:endParaRPr lang="fa-IR" sz="2400" b="1" smtClean="0">
              <a:cs typeface="B Nazanin" pitchFamily="2" charset="-78"/>
            </a:endParaRPr>
          </a:p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fa-IR" sz="2400" b="1" smtClean="0">
                <a:solidFill>
                  <a:schemeClr val="accent2"/>
                </a:solidFill>
                <a:cs typeface="B Nazanin" pitchFamily="2" charset="-78"/>
              </a:rPr>
              <a:t>تعريف:</a:t>
            </a:r>
            <a:r>
              <a:rPr lang="fa-IR" sz="2400" b="1" smtClean="0">
                <a:cs typeface="B Nazanin" pitchFamily="2" charset="-78"/>
              </a:rPr>
              <a:t> درجه و ميزان نيل به اهداف تعيين شده</a:t>
            </a:r>
          </a:p>
          <a:p>
            <a:pPr algn="just" eaLnBrk="1" hangingPunct="1">
              <a:lnSpc>
                <a:spcPct val="120000"/>
              </a:lnSpc>
              <a:buFontTx/>
              <a:buNone/>
            </a:pPr>
            <a:endParaRPr lang="fa-IR" sz="2400" b="1" smtClean="0">
              <a:cs typeface="B Nazanin" pitchFamily="2" charset="-78"/>
            </a:endParaRPr>
          </a:p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fa-IR" sz="2400" b="1" smtClean="0">
                <a:solidFill>
                  <a:schemeClr val="accent2"/>
                </a:solidFill>
                <a:cs typeface="B Nazanin" pitchFamily="2" charset="-78"/>
              </a:rPr>
              <a:t>نكته:</a:t>
            </a:r>
            <a:r>
              <a:rPr lang="fa-IR" sz="2400" b="1" smtClean="0">
                <a:cs typeface="B Nazanin" pitchFamily="2" charset="-78"/>
              </a:rPr>
              <a:t> ممكن است سازماني كارا باشد ولي اثربخش نباشد يعني اينكه از منابع به خوبي و به صورت بهينه براي توليد استفاده كرده ولي توليد در جهت اهداف نبوده است</a:t>
            </a:r>
          </a:p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fa-IR" sz="2400" b="1" smtClean="0">
                <a:cs typeface="B Nazanin" pitchFamily="2" charset="-78"/>
              </a:rPr>
              <a:t>همچنين ممكن است سازماني اثربخش باشد ولي كارا نباشد يعني با وجود تلفات در نهاده ها و ناكارايي اهداف سازمان محقق شده است.</a:t>
            </a:r>
            <a:endParaRPr lang="en-US" sz="2400" b="1" smtClean="0">
              <a:cs typeface="B Nazanin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تهیه شده توسط سایت اینترنتی فرافایل؛ </a:t>
            </a:r>
            <a:r>
              <a:rPr lang="en-US" smtClean="0"/>
              <a:t>FaraFile.ir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E6DD-70D7-4AF3-A90A-EBF71009E52C}" type="slidenum">
              <a:rPr lang="fa-IR" smtClean="0"/>
              <a:pPr/>
              <a:t>3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692150"/>
            <a:ext cx="8229600" cy="777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a-IR" sz="3200" smtClean="0">
                <a:solidFill>
                  <a:schemeClr val="accent2"/>
                </a:solidFill>
                <a:cs typeface="B Titr" pitchFamily="2" charset="-78"/>
              </a:rPr>
              <a:t>بهره وري</a:t>
            </a:r>
            <a:endParaRPr lang="en-US" sz="3200" smtClean="0">
              <a:solidFill>
                <a:schemeClr val="accent2"/>
              </a:solidFill>
              <a:cs typeface="B Titr" pitchFamily="2" charset="-78"/>
            </a:endParaRPr>
          </a:p>
        </p:txBody>
      </p:sp>
      <p:sp>
        <p:nvSpPr>
          <p:cNvPr id="177155" name="Rectangle 3"/>
          <p:cNvSpPr>
            <a:spLocks noGrp="1" noChangeArrowheads="1"/>
          </p:cNvSpPr>
          <p:nvPr>
            <p:ph sz="quarter" idx="1"/>
          </p:nvPr>
        </p:nvSpPr>
        <p:spPr bwMode="auto">
          <a:xfrm>
            <a:off x="395288" y="2420938"/>
            <a:ext cx="8229600" cy="25209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fa-IR" sz="2400" b="1" smtClean="0">
                <a:solidFill>
                  <a:schemeClr val="accent2"/>
                </a:solidFill>
                <a:cs typeface="B Nazanin" pitchFamily="2" charset="-78"/>
              </a:rPr>
              <a:t>تعريف:</a:t>
            </a:r>
            <a:r>
              <a:rPr lang="fa-IR" sz="2400" b="1" smtClean="0">
                <a:cs typeface="B Nazanin" pitchFamily="2" charset="-78"/>
              </a:rPr>
              <a:t> اجتماع كارايي و اثربخشي بهره وري است. يعني اگر سازماني هم كارا و هم اثربخش باشد بهره ور است.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fa-IR" sz="2400" b="1" smtClean="0">
              <a:cs typeface="B Nazanin" pitchFamily="2" charset="-78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fa-IR" sz="2400" b="1" smtClean="0">
                <a:cs typeface="B Homa" pitchFamily="2" charset="-78"/>
              </a:rPr>
              <a:t>                انجام كار درست      به     روش درست                                      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fa-IR" sz="2400" b="1" smtClean="0">
                <a:cs typeface="B Homa" pitchFamily="2" charset="-78"/>
              </a:rPr>
              <a:t>    </a:t>
            </a:r>
            <a:r>
              <a:rPr lang="fa-IR" sz="2400" b="1" smtClean="0">
                <a:solidFill>
                  <a:schemeClr val="accent2"/>
                </a:solidFill>
                <a:cs typeface="B Homa" pitchFamily="2" charset="-78"/>
              </a:rPr>
              <a:t>اثربخشي</a:t>
            </a:r>
            <a:r>
              <a:rPr lang="fa-IR" sz="2400" b="1" smtClean="0">
                <a:cs typeface="B Homa" pitchFamily="2" charset="-78"/>
              </a:rPr>
              <a:t>         +         </a:t>
            </a:r>
            <a:r>
              <a:rPr lang="fa-IR" sz="2400" b="1" smtClean="0">
                <a:solidFill>
                  <a:schemeClr val="accent2"/>
                </a:solidFill>
                <a:cs typeface="B Homa" pitchFamily="2" charset="-78"/>
              </a:rPr>
              <a:t>كارايي</a:t>
            </a:r>
            <a:r>
              <a:rPr lang="fa-IR" sz="2400" b="1" smtClean="0">
                <a:cs typeface="B Homa" pitchFamily="2" charset="-78"/>
              </a:rPr>
              <a:t>       =     </a:t>
            </a:r>
            <a:r>
              <a:rPr lang="fa-IR" sz="2400" b="1" smtClean="0">
                <a:solidFill>
                  <a:schemeClr val="accent2"/>
                </a:solidFill>
                <a:cs typeface="B Homa" pitchFamily="2" charset="-78"/>
              </a:rPr>
              <a:t>بهره وري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تهیه شده توسط سایت اینترنتی فرافایل؛ </a:t>
            </a:r>
            <a:r>
              <a:rPr lang="en-US" smtClean="0"/>
              <a:t>FaraFile.ir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E6DD-70D7-4AF3-A90A-EBF71009E52C}" type="slidenum">
              <a:rPr lang="fa-IR" smtClean="0"/>
              <a:pPr/>
              <a:t>4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24075" y="1412875"/>
            <a:ext cx="5473700" cy="4097338"/>
            <a:chOff x="1156" y="1117"/>
            <a:chExt cx="3448" cy="2581"/>
          </a:xfrm>
        </p:grpSpPr>
        <p:sp>
          <p:nvSpPr>
            <p:cNvPr id="8195" name="AutoShape 5"/>
            <p:cNvSpPr>
              <a:spLocks noChangeArrowheads="1"/>
            </p:cNvSpPr>
            <p:nvPr/>
          </p:nvSpPr>
          <p:spPr bwMode="auto">
            <a:xfrm>
              <a:off x="1746" y="1525"/>
              <a:ext cx="2087" cy="1679"/>
            </a:xfrm>
            <a:prstGeom prst="flowChartExtra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33CC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 eaLnBrk="1" hangingPunct="1"/>
              <a:endParaRPr lang="en-US"/>
            </a:p>
          </p:txBody>
        </p:sp>
        <p:sp>
          <p:nvSpPr>
            <p:cNvPr id="8196" name="Text Box 6"/>
            <p:cNvSpPr txBox="1">
              <a:spLocks noChangeArrowheads="1"/>
            </p:cNvSpPr>
            <p:nvPr/>
          </p:nvSpPr>
          <p:spPr bwMode="auto">
            <a:xfrm>
              <a:off x="3833" y="3294"/>
              <a:ext cx="77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fa-IR">
                  <a:cs typeface="B Titr" pitchFamily="2" charset="-78"/>
                </a:rPr>
                <a:t>شاخصهاي ورودي</a:t>
              </a:r>
              <a:endParaRPr lang="en-US">
                <a:cs typeface="B Titr" pitchFamily="2" charset="-78"/>
              </a:endParaRPr>
            </a:p>
          </p:txBody>
        </p:sp>
        <p:sp>
          <p:nvSpPr>
            <p:cNvPr id="8197" name="Text Box 7"/>
            <p:cNvSpPr txBox="1">
              <a:spLocks noChangeArrowheads="1"/>
            </p:cNvSpPr>
            <p:nvPr/>
          </p:nvSpPr>
          <p:spPr bwMode="auto">
            <a:xfrm>
              <a:off x="1156" y="3249"/>
              <a:ext cx="77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fa-IR">
                  <a:cs typeface="B Titr" pitchFamily="2" charset="-78"/>
                </a:rPr>
                <a:t>شاخصهاي خروجي</a:t>
              </a:r>
              <a:endParaRPr lang="en-US">
                <a:cs typeface="B Titr" pitchFamily="2" charset="-78"/>
              </a:endParaRPr>
            </a:p>
          </p:txBody>
        </p:sp>
        <p:sp>
          <p:nvSpPr>
            <p:cNvPr id="8198" name="Text Box 8"/>
            <p:cNvSpPr txBox="1">
              <a:spLocks noChangeArrowheads="1"/>
            </p:cNvSpPr>
            <p:nvPr/>
          </p:nvSpPr>
          <p:spPr bwMode="auto">
            <a:xfrm>
              <a:off x="2381" y="1117"/>
              <a:ext cx="77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fa-IR">
                  <a:cs typeface="B Titr" pitchFamily="2" charset="-78"/>
                </a:rPr>
                <a:t>شاخصهاي هدف</a:t>
              </a:r>
              <a:endParaRPr lang="en-US">
                <a:cs typeface="B Titr" pitchFamily="2" charset="-78"/>
              </a:endParaRPr>
            </a:p>
          </p:txBody>
        </p:sp>
        <p:sp>
          <p:nvSpPr>
            <p:cNvPr id="8199" name="Line 9"/>
            <p:cNvSpPr>
              <a:spLocks noChangeShapeType="1"/>
            </p:cNvSpPr>
            <p:nvPr/>
          </p:nvSpPr>
          <p:spPr bwMode="auto">
            <a:xfrm flipH="1">
              <a:off x="2290" y="3385"/>
              <a:ext cx="1134" cy="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a-IR"/>
            </a:p>
          </p:txBody>
        </p:sp>
        <p:sp>
          <p:nvSpPr>
            <p:cNvPr id="8200" name="Text Box 10"/>
            <p:cNvSpPr txBox="1">
              <a:spLocks noChangeArrowheads="1"/>
            </p:cNvSpPr>
            <p:nvPr/>
          </p:nvSpPr>
          <p:spPr bwMode="auto">
            <a:xfrm>
              <a:off x="2472" y="3430"/>
              <a:ext cx="7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fa-IR" sz="2000" b="1">
                  <a:solidFill>
                    <a:srgbClr val="6666FF"/>
                  </a:solidFill>
                  <a:cs typeface="B Nazanin" pitchFamily="2" charset="-78"/>
                </a:rPr>
                <a:t>كارايي</a:t>
              </a:r>
              <a:endParaRPr lang="en-US" sz="2000" b="1">
                <a:solidFill>
                  <a:srgbClr val="6666FF"/>
                </a:solidFill>
                <a:cs typeface="B Nazanin" pitchFamily="2" charset="-78"/>
              </a:endParaRPr>
            </a:p>
          </p:txBody>
        </p:sp>
        <p:sp>
          <p:nvSpPr>
            <p:cNvPr id="8201" name="Text Box 11"/>
            <p:cNvSpPr txBox="1">
              <a:spLocks noChangeArrowheads="1"/>
            </p:cNvSpPr>
            <p:nvPr/>
          </p:nvSpPr>
          <p:spPr bwMode="auto">
            <a:xfrm>
              <a:off x="2454" y="2332"/>
              <a:ext cx="5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sz="2000">
                  <a:solidFill>
                    <a:schemeClr val="accent2"/>
                  </a:solidFill>
                  <a:cs typeface="B Titr" pitchFamily="2" charset="-78"/>
                </a:rPr>
                <a:t>سازمان</a:t>
              </a:r>
              <a:endParaRPr lang="en-US" sz="2000">
                <a:solidFill>
                  <a:schemeClr val="accent2"/>
                </a:solidFill>
                <a:cs typeface="B Titr" pitchFamily="2" charset="-78"/>
              </a:endParaRPr>
            </a:p>
          </p:txBody>
        </p:sp>
        <p:sp>
          <p:nvSpPr>
            <p:cNvPr id="8202" name="Line 12"/>
            <p:cNvSpPr>
              <a:spLocks noChangeShapeType="1"/>
            </p:cNvSpPr>
            <p:nvPr/>
          </p:nvSpPr>
          <p:spPr bwMode="auto">
            <a:xfrm flipV="1">
              <a:off x="1791" y="1843"/>
              <a:ext cx="589" cy="907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a-IR"/>
            </a:p>
          </p:txBody>
        </p:sp>
        <p:sp>
          <p:nvSpPr>
            <p:cNvPr id="8203" name="Text Box 13"/>
            <p:cNvSpPr txBox="1">
              <a:spLocks noChangeArrowheads="1"/>
            </p:cNvSpPr>
            <p:nvPr/>
          </p:nvSpPr>
          <p:spPr bwMode="auto">
            <a:xfrm rot="-3300000">
              <a:off x="1485" y="2058"/>
              <a:ext cx="7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fa-IR" sz="2000" b="1">
                  <a:solidFill>
                    <a:srgbClr val="6666FF"/>
                  </a:solidFill>
                  <a:cs typeface="B Nazanin" pitchFamily="2" charset="-78"/>
                </a:rPr>
                <a:t>اثربخشي</a:t>
              </a:r>
              <a:endParaRPr lang="en-US" sz="2000" b="1">
                <a:solidFill>
                  <a:srgbClr val="6666FF"/>
                </a:solidFill>
                <a:cs typeface="B Nazanin" pitchFamily="2" charset="-78"/>
              </a:endParaRPr>
            </a:p>
          </p:txBody>
        </p:sp>
        <p:sp>
          <p:nvSpPr>
            <p:cNvPr id="8204" name="Line 14"/>
            <p:cNvSpPr>
              <a:spLocks noChangeShapeType="1"/>
            </p:cNvSpPr>
            <p:nvPr/>
          </p:nvSpPr>
          <p:spPr bwMode="auto">
            <a:xfrm flipH="1" flipV="1">
              <a:off x="3197" y="1843"/>
              <a:ext cx="590" cy="907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a-IR"/>
            </a:p>
          </p:txBody>
        </p:sp>
        <p:sp>
          <p:nvSpPr>
            <p:cNvPr id="8205" name="Text Box 15"/>
            <p:cNvSpPr txBox="1">
              <a:spLocks noChangeArrowheads="1"/>
            </p:cNvSpPr>
            <p:nvPr/>
          </p:nvSpPr>
          <p:spPr bwMode="auto">
            <a:xfrm rot="3300000">
              <a:off x="3254" y="2058"/>
              <a:ext cx="7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1" eaLnBrk="1" hangingPunct="1">
                <a:spcBef>
                  <a:spcPct val="50000"/>
                </a:spcBef>
              </a:pPr>
              <a:r>
                <a:rPr lang="fa-IR" sz="2000" b="1">
                  <a:solidFill>
                    <a:srgbClr val="6666FF"/>
                  </a:solidFill>
                  <a:cs typeface="B Nazanin" pitchFamily="2" charset="-78"/>
                </a:rPr>
                <a:t>بهره وري</a:t>
              </a:r>
              <a:endParaRPr lang="en-US" sz="2000" b="1">
                <a:solidFill>
                  <a:srgbClr val="6666FF"/>
                </a:solidFill>
                <a:cs typeface="B Nazanin" pitchFamily="2" charset="-78"/>
              </a:endParaRPr>
            </a:p>
          </p:txBody>
        </p:sp>
      </p:grp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تهیه شده توسط سایت اینترنتی فرافایل؛ </a:t>
            </a:r>
            <a:r>
              <a:rPr lang="en-US" smtClean="0"/>
              <a:t>FaraFile.ir</a:t>
            </a:r>
            <a:endParaRPr lang="fa-I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E6DD-70D7-4AF3-A90A-EBF71009E52C}" type="slidenum">
              <a:rPr lang="fa-IR" smtClean="0"/>
              <a:pPr/>
              <a:t>5</a:t>
            </a:fld>
            <a:endParaRPr lang="fa-I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fa-IR" sz="3200" dirty="0" smtClean="0">
                <a:solidFill>
                  <a:schemeClr val="accent2"/>
                </a:solidFill>
                <a:cs typeface="B Titr" pitchFamily="2" charset="-78"/>
              </a:rPr>
              <a:t>تابع توليد</a:t>
            </a:r>
            <a:endParaRPr lang="en-US" sz="3200" dirty="0" smtClean="0">
              <a:solidFill>
                <a:schemeClr val="accent2"/>
              </a:solidFill>
              <a:cs typeface="B Titr" pitchFamily="2" charset="-78"/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68313" y="1268413"/>
            <a:ext cx="8435975" cy="11811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fa-IR" sz="2400" b="1" smtClean="0">
                <a:solidFill>
                  <a:schemeClr val="accent2"/>
                </a:solidFill>
                <a:cs typeface="B Nazanin" pitchFamily="2" charset="-78"/>
              </a:rPr>
              <a:t>تعريف :</a:t>
            </a:r>
            <a:r>
              <a:rPr lang="fa-IR" sz="2400" b="1" smtClean="0">
                <a:cs typeface="B Nazanin" pitchFamily="2" charset="-78"/>
              </a:rPr>
              <a:t> بيشترين توليدي كه يك سازمان در هر سطح نهاده مي تواند توليد كند با تابع توليد نمايش داده مي شود.</a:t>
            </a:r>
            <a:endParaRPr lang="en-US" sz="2400" b="1" smtClean="0">
              <a:cs typeface="B Nazanin" pitchFamily="2" charset="-78"/>
            </a:endParaRPr>
          </a:p>
        </p:txBody>
      </p:sp>
      <p:graphicFrame>
        <p:nvGraphicFramePr>
          <p:cNvPr id="179211" name="Object 11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289675" y="2773363"/>
          <a:ext cx="584200" cy="203200"/>
        </p:xfrm>
        <a:graphic>
          <a:graphicData uri="http://schemas.openxmlformats.org/presentationml/2006/ole">
            <p:oleObj spid="_x0000_s1026" name="Equation" r:id="rId3" imgW="583947" imgH="203112" progId="Equation.3">
              <p:embed/>
            </p:oleObj>
          </a:graphicData>
        </a:graphic>
      </p:graphicFrame>
      <p:graphicFrame>
        <p:nvGraphicFramePr>
          <p:cNvPr id="179217" name="Object 1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843213" y="6165850"/>
          <a:ext cx="374650" cy="481013"/>
        </p:xfrm>
        <a:graphic>
          <a:graphicData uri="http://schemas.openxmlformats.org/presentationml/2006/ole">
            <p:oleObj spid="_x0000_s1027" name="Equation" r:id="rId4" imgW="177646" imgH="228402" progId="">
              <p:embed/>
            </p:oleObj>
          </a:graphicData>
        </a:graphic>
      </p:graphicFrame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755650" y="2492375"/>
            <a:ext cx="5976938" cy="3822700"/>
            <a:chOff x="476" y="1570"/>
            <a:chExt cx="3765" cy="2408"/>
          </a:xfrm>
        </p:grpSpPr>
        <p:sp>
          <p:nvSpPr>
            <p:cNvPr id="9225" name="Text Box 8"/>
            <p:cNvSpPr txBox="1">
              <a:spLocks noChangeArrowheads="1"/>
            </p:cNvSpPr>
            <p:nvPr/>
          </p:nvSpPr>
          <p:spPr bwMode="auto">
            <a:xfrm>
              <a:off x="476" y="1570"/>
              <a:ext cx="5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rtl="1" eaLnBrk="1" hangingPunct="1">
                <a:spcBef>
                  <a:spcPct val="50000"/>
                </a:spcBef>
              </a:pPr>
              <a:r>
                <a:rPr lang="fa-IR" b="1">
                  <a:cs typeface="B Nazanin" pitchFamily="2" charset="-78"/>
                </a:rPr>
                <a:t>خروجي</a:t>
              </a:r>
              <a:endParaRPr lang="en-US" b="1">
                <a:cs typeface="B Nazanin" pitchFamily="2" charset="-78"/>
              </a:endParaRPr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1111" y="1730"/>
              <a:ext cx="3130" cy="2248"/>
              <a:chOff x="1111" y="1730"/>
              <a:chExt cx="3130" cy="2248"/>
            </a:xfrm>
          </p:grpSpPr>
          <p:sp>
            <p:nvSpPr>
              <p:cNvPr id="9227" name="Line 4"/>
              <p:cNvSpPr>
                <a:spLocks noChangeShapeType="1"/>
              </p:cNvSpPr>
              <p:nvPr/>
            </p:nvSpPr>
            <p:spPr bwMode="auto">
              <a:xfrm flipV="1">
                <a:off x="1111" y="1797"/>
                <a:ext cx="0" cy="2086"/>
              </a:xfrm>
              <a:prstGeom prst="line">
                <a:avLst/>
              </a:prstGeom>
              <a:noFill/>
              <a:ln w="34925">
                <a:solidFill>
                  <a:srgbClr val="333399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9228" name="Line 5"/>
              <p:cNvSpPr>
                <a:spLocks noChangeShapeType="1"/>
              </p:cNvSpPr>
              <p:nvPr/>
            </p:nvSpPr>
            <p:spPr bwMode="auto">
              <a:xfrm>
                <a:off x="1111" y="3883"/>
                <a:ext cx="2631" cy="0"/>
              </a:xfrm>
              <a:prstGeom prst="line">
                <a:avLst/>
              </a:prstGeom>
              <a:noFill/>
              <a:ln w="34925">
                <a:solidFill>
                  <a:srgbClr val="333399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9229" name="Freeform 6"/>
              <p:cNvSpPr>
                <a:spLocks/>
              </p:cNvSpPr>
              <p:nvPr/>
            </p:nvSpPr>
            <p:spPr bwMode="auto">
              <a:xfrm>
                <a:off x="1111" y="1730"/>
                <a:ext cx="2619" cy="2153"/>
              </a:xfrm>
              <a:custGeom>
                <a:avLst/>
                <a:gdLst>
                  <a:gd name="T0" fmla="*/ 0 w 2619"/>
                  <a:gd name="T1" fmla="*/ 2153 h 2153"/>
                  <a:gd name="T2" fmla="*/ 1010 w 2619"/>
                  <a:gd name="T3" fmla="*/ 1307 h 2153"/>
                  <a:gd name="T4" fmla="*/ 1714 w 2619"/>
                  <a:gd name="T5" fmla="*/ 192 h 2153"/>
                  <a:gd name="T6" fmla="*/ 2619 w 2619"/>
                  <a:gd name="T7" fmla="*/ 155 h 215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19" h="2153">
                    <a:moveTo>
                      <a:pt x="0" y="2153"/>
                    </a:moveTo>
                    <a:cubicBezTo>
                      <a:pt x="168" y="2012"/>
                      <a:pt x="724" y="1634"/>
                      <a:pt x="1010" y="1307"/>
                    </a:cubicBezTo>
                    <a:cubicBezTo>
                      <a:pt x="1296" y="980"/>
                      <a:pt x="1446" y="384"/>
                      <a:pt x="1714" y="192"/>
                    </a:cubicBezTo>
                    <a:cubicBezTo>
                      <a:pt x="1982" y="0"/>
                      <a:pt x="2431" y="163"/>
                      <a:pt x="2619" y="155"/>
                    </a:cubicBezTo>
                  </a:path>
                </a:pathLst>
              </a:custGeom>
              <a:noFill/>
              <a:ln w="25400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9230" name="Text Box 7"/>
              <p:cNvSpPr txBox="1">
                <a:spLocks noChangeArrowheads="1"/>
              </p:cNvSpPr>
              <p:nvPr/>
            </p:nvSpPr>
            <p:spPr bwMode="auto">
              <a:xfrm>
                <a:off x="3787" y="3747"/>
                <a:ext cx="45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 rtl="1" eaLnBrk="1" hangingPunct="1">
                  <a:spcBef>
                    <a:spcPct val="50000"/>
                  </a:spcBef>
                </a:pPr>
                <a:r>
                  <a:rPr lang="fa-IR" b="1">
                    <a:cs typeface="B Nazanin" pitchFamily="2" charset="-78"/>
                  </a:rPr>
                  <a:t>ورودي</a:t>
                </a:r>
                <a:endParaRPr lang="en-US" b="1">
                  <a:cs typeface="B Nazanin" pitchFamily="2" charset="-78"/>
                </a:endParaRPr>
              </a:p>
            </p:txBody>
          </p:sp>
          <p:sp>
            <p:nvSpPr>
              <p:cNvPr id="9231" name="Line 13"/>
              <p:cNvSpPr>
                <a:spLocks noChangeShapeType="1"/>
              </p:cNvSpPr>
              <p:nvPr/>
            </p:nvSpPr>
            <p:spPr bwMode="auto">
              <a:xfrm flipV="1">
                <a:off x="1882" y="3248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9232" name="Line 14"/>
              <p:cNvSpPr>
                <a:spLocks noChangeShapeType="1"/>
              </p:cNvSpPr>
              <p:nvPr/>
            </p:nvSpPr>
            <p:spPr bwMode="auto">
              <a:xfrm flipV="1">
                <a:off x="2608" y="2205"/>
                <a:ext cx="0" cy="16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9233" name="Line 15"/>
              <p:cNvSpPr>
                <a:spLocks noChangeShapeType="1"/>
              </p:cNvSpPr>
              <p:nvPr/>
            </p:nvSpPr>
            <p:spPr bwMode="auto">
              <a:xfrm flipV="1">
                <a:off x="3334" y="1842"/>
                <a:ext cx="0" cy="20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a-IR"/>
              </a:p>
            </p:txBody>
          </p:sp>
        </p:grpSp>
      </p:grpSp>
      <p:graphicFrame>
        <p:nvGraphicFramePr>
          <p:cNvPr id="179219" name="Object 19"/>
          <p:cNvGraphicFramePr>
            <a:graphicFrameLocks noChangeAspect="1"/>
          </p:cNvGraphicFramePr>
          <p:nvPr/>
        </p:nvGraphicFramePr>
        <p:xfrm>
          <a:off x="3924300" y="6165850"/>
          <a:ext cx="403225" cy="481013"/>
        </p:xfrm>
        <a:graphic>
          <a:graphicData uri="http://schemas.openxmlformats.org/presentationml/2006/ole">
            <p:oleObj spid="_x0000_s1028" name="Equation" r:id="rId5" imgW="190500" imgH="228600" progId="">
              <p:embed/>
            </p:oleObj>
          </a:graphicData>
        </a:graphic>
      </p:graphicFrame>
      <p:graphicFrame>
        <p:nvGraphicFramePr>
          <p:cNvPr id="179220" name="Object 20"/>
          <p:cNvGraphicFramePr>
            <a:graphicFrameLocks noChangeAspect="1"/>
          </p:cNvGraphicFramePr>
          <p:nvPr/>
        </p:nvGraphicFramePr>
        <p:xfrm>
          <a:off x="5148263" y="6165850"/>
          <a:ext cx="376237" cy="481013"/>
        </p:xfrm>
        <a:graphic>
          <a:graphicData uri="http://schemas.openxmlformats.org/presentationml/2006/ole">
            <p:oleObj spid="_x0000_s1029" name="Equation" r:id="rId6" imgW="177646" imgH="22840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9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7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7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549275"/>
            <a:ext cx="8229600" cy="8509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a-IR" sz="3200" smtClean="0">
                <a:solidFill>
                  <a:schemeClr val="accent2"/>
                </a:solidFill>
                <a:cs typeface="B Titr" pitchFamily="2" charset="-78"/>
              </a:rPr>
              <a:t>روشهاي محاسبه بهره وري</a:t>
            </a:r>
            <a:endParaRPr lang="en-US" sz="3200" smtClean="0">
              <a:solidFill>
                <a:schemeClr val="accent2"/>
              </a:solidFill>
              <a:cs typeface="B Titr" pitchFamily="2" charset="-78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sz="quarter" idx="1"/>
          </p:nvPr>
        </p:nvSpPr>
        <p:spPr bwMode="auto">
          <a:xfrm>
            <a:off x="684213" y="3284538"/>
            <a:ext cx="8229600" cy="31686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fa-IR" sz="2400" b="1" smtClean="0">
                <a:solidFill>
                  <a:schemeClr val="accent2"/>
                </a:solidFill>
                <a:latin typeface="Aramis" pitchFamily="2" charset="0"/>
                <a:cs typeface="B Nazanin" pitchFamily="2" charset="-78"/>
              </a:rPr>
              <a:t>تكنيكهاي پارامتري</a:t>
            </a:r>
          </a:p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fa-IR" sz="2400" b="1" smtClean="0">
                <a:latin typeface="Aramis" pitchFamily="2" charset="0"/>
                <a:cs typeface="B Nazanin" pitchFamily="2" charset="-78"/>
              </a:rPr>
              <a:t>در اين دسته از تكنيكها ابتدا تابعي پارامتري به عنوان تابع توليد انتخاب شده و پارامترهاي آن تخمين زده مي شود توابع توليد كه معمولا در اين روش به كار مي روند عبارتند از :</a:t>
            </a:r>
          </a:p>
          <a:p>
            <a:pPr algn="just" eaLnBrk="1" hangingPunct="1">
              <a:lnSpc>
                <a:spcPct val="130000"/>
              </a:lnSpc>
              <a:buFontTx/>
              <a:buNone/>
            </a:pPr>
            <a:endParaRPr lang="fa-IR" sz="2400" b="1" smtClean="0">
              <a:latin typeface="Aramis" pitchFamily="2" charset="0"/>
              <a:cs typeface="B Nazanin" pitchFamily="2" charset="-78"/>
            </a:endParaRPr>
          </a:p>
          <a:p>
            <a:pPr lvl="1" algn="just" eaLnBrk="1" hangingPunct="1">
              <a:lnSpc>
                <a:spcPct val="130000"/>
              </a:lnSpc>
              <a:buFontTx/>
              <a:buNone/>
            </a:pPr>
            <a:r>
              <a:rPr lang="fa-IR" sz="2400" b="1" smtClean="0">
                <a:latin typeface="Aramis" pitchFamily="2" charset="0"/>
                <a:cs typeface="B Nazanin" pitchFamily="2" charset="-78"/>
              </a:rPr>
              <a:t>تابع كاب داگلاس - تابع لئونتيف -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CES</a:t>
            </a:r>
            <a:r>
              <a:rPr lang="fa-IR" sz="240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Translog</a:t>
            </a:r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1763713" y="1412875"/>
            <a:ext cx="7056437" cy="1871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rtl="1" eaLnBrk="1" hangingPunct="1">
              <a:lnSpc>
                <a:spcPct val="130000"/>
              </a:lnSpc>
              <a:spcBef>
                <a:spcPct val="20000"/>
              </a:spcBef>
            </a:pPr>
            <a:r>
              <a:rPr lang="fa-IR" sz="2400" b="1">
                <a:latin typeface="Aramis" pitchFamily="2" charset="0"/>
                <a:cs typeface="B Nazanin" pitchFamily="2" charset="-78"/>
              </a:rPr>
              <a:t>دو  دسته روش براي محاسبه بهره وري وجود دارند </a:t>
            </a:r>
          </a:p>
          <a:p>
            <a:pPr marL="800100" lvl="1" indent="-342900" algn="just" rtl="1" eaLnBrk="1" hangingPunct="1">
              <a:lnSpc>
                <a:spcPct val="130000"/>
              </a:lnSpc>
              <a:spcBef>
                <a:spcPct val="20000"/>
              </a:spcBef>
            </a:pPr>
            <a:r>
              <a:rPr lang="fa-IR" sz="2400">
                <a:solidFill>
                  <a:schemeClr val="accent2"/>
                </a:solidFill>
                <a:latin typeface="Aramis" pitchFamily="2" charset="0"/>
                <a:cs typeface="B Nazanin" pitchFamily="2" charset="-78"/>
              </a:rPr>
              <a:t>روشهاي پارامتري</a:t>
            </a:r>
          </a:p>
          <a:p>
            <a:pPr marL="800100" lvl="1" indent="-342900" algn="just" rtl="1" eaLnBrk="1" hangingPunct="1">
              <a:lnSpc>
                <a:spcPct val="130000"/>
              </a:lnSpc>
              <a:spcBef>
                <a:spcPct val="20000"/>
              </a:spcBef>
            </a:pPr>
            <a:r>
              <a:rPr lang="fa-IR" sz="2400">
                <a:solidFill>
                  <a:schemeClr val="accent2"/>
                </a:solidFill>
                <a:latin typeface="Aramis" pitchFamily="2" charset="0"/>
                <a:cs typeface="B Nazanin" pitchFamily="2" charset="-78"/>
              </a:rPr>
              <a:t>روشهاي ناپارامتري</a:t>
            </a:r>
            <a:endParaRPr lang="en-US" sz="2400">
              <a:solidFill>
                <a:schemeClr val="accent2"/>
              </a:solidFill>
              <a:latin typeface="Aramis" pitchFamily="2" charset="0"/>
              <a:cs typeface="B Nazanin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تهیه شده توسط سایت اینترنتی فرافایل؛ </a:t>
            </a:r>
            <a:r>
              <a:rPr lang="en-US" smtClean="0"/>
              <a:t>FaraFile.ir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E6DD-70D7-4AF3-A90A-EBF71009E52C}" type="slidenum">
              <a:rPr lang="fa-IR" smtClean="0"/>
              <a:pPr/>
              <a:t>7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0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0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0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5175"/>
            <a:ext cx="8229600" cy="777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a-IR" sz="3200" smtClean="0">
                <a:solidFill>
                  <a:schemeClr val="accent2"/>
                </a:solidFill>
                <a:cs typeface="B Titr" pitchFamily="2" charset="-78"/>
              </a:rPr>
              <a:t>محدوديتهاي روشهاي پارامتري</a:t>
            </a:r>
            <a:endParaRPr lang="en-US" sz="3200" smtClean="0">
              <a:solidFill>
                <a:schemeClr val="accent2"/>
              </a:solidFill>
              <a:cs typeface="B Titr" pitchFamily="2" charset="-78"/>
            </a:endParaRPr>
          </a:p>
        </p:txBody>
      </p:sp>
      <p:sp>
        <p:nvSpPr>
          <p:cNvPr id="181251" name="Rectangle 3"/>
          <p:cNvSpPr>
            <a:spLocks noGrp="1" noChangeArrowheads="1"/>
          </p:cNvSpPr>
          <p:nvPr>
            <p:ph sz="quarter" idx="1"/>
          </p:nvPr>
        </p:nvSpPr>
        <p:spPr bwMode="auto">
          <a:xfrm>
            <a:off x="468313" y="1844675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30000"/>
              </a:lnSpc>
            </a:pPr>
            <a:r>
              <a:rPr lang="fa-IR" sz="2400" b="1" smtClean="0">
                <a:cs typeface="B Nazanin" pitchFamily="2" charset="-78"/>
              </a:rPr>
              <a:t>انتخاب فرم تابعي براي تابع توليد</a:t>
            </a:r>
          </a:p>
          <a:p>
            <a:pPr eaLnBrk="1" hangingPunct="1">
              <a:lnSpc>
                <a:spcPct val="130000"/>
              </a:lnSpc>
            </a:pPr>
            <a:r>
              <a:rPr lang="fa-IR" sz="2400" b="1" smtClean="0">
                <a:cs typeface="B Nazanin" pitchFamily="2" charset="-78"/>
              </a:rPr>
              <a:t>فقط در مورد سازمانهاي تك ستاده اي قابل استفاده است</a:t>
            </a:r>
          </a:p>
          <a:p>
            <a:pPr eaLnBrk="1" hangingPunct="1">
              <a:lnSpc>
                <a:spcPct val="130000"/>
              </a:lnSpc>
            </a:pPr>
            <a:r>
              <a:rPr lang="fa-IR" sz="2400" b="1" smtClean="0">
                <a:cs typeface="B Nazanin" pitchFamily="2" charset="-78"/>
              </a:rPr>
              <a:t>در مورد تكنولوژيهاي با بازده به مقياس متغير جوابگو نيست</a:t>
            </a:r>
          </a:p>
          <a:p>
            <a:pPr eaLnBrk="1" hangingPunct="1">
              <a:lnSpc>
                <a:spcPct val="130000"/>
              </a:lnSpc>
            </a:pPr>
            <a:r>
              <a:rPr lang="fa-IR" sz="2400" b="1" smtClean="0">
                <a:cs typeface="B Nazanin" pitchFamily="2" charset="-78"/>
              </a:rPr>
              <a:t>نياز به تخمين پارامترها با روشهاي آماري</a:t>
            </a:r>
          </a:p>
          <a:p>
            <a:pPr eaLnBrk="1" hangingPunct="1">
              <a:lnSpc>
                <a:spcPct val="130000"/>
              </a:lnSpc>
            </a:pPr>
            <a:endParaRPr lang="en-US" sz="2400" b="1" smtClean="0">
              <a:cs typeface="B Nazanin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 smtClean="0"/>
              <a:t>تهیه شده توسط سایت اینترنتی فرافایل؛ </a:t>
            </a:r>
            <a:r>
              <a:rPr lang="en-US" dirty="0" smtClean="0"/>
              <a:t>FaraFile.ir</a:t>
            </a: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E6DD-70D7-4AF3-A90A-EBF71009E52C}" type="slidenum">
              <a:rPr lang="fa-IR" smtClean="0"/>
              <a:pPr/>
              <a:t>8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</TotalTime>
  <Words>429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Equity</vt:lpstr>
      <vt:lpstr>Equation</vt:lpstr>
      <vt:lpstr>Slide 1</vt:lpstr>
      <vt:lpstr>كارايي </vt:lpstr>
      <vt:lpstr>اثربخشي </vt:lpstr>
      <vt:lpstr>بهره وري</vt:lpstr>
      <vt:lpstr>Slide 5</vt:lpstr>
      <vt:lpstr>تابع توليد</vt:lpstr>
      <vt:lpstr>روشهاي محاسبه بهره وري</vt:lpstr>
      <vt:lpstr>محدوديتهاي روشهاي پارامتري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Mahmood</dc:creator>
  <cp:lastModifiedBy>dell</cp:lastModifiedBy>
  <cp:revision>5</cp:revision>
  <dcterms:created xsi:type="dcterms:W3CDTF">2015-05-17T19:17:21Z</dcterms:created>
  <dcterms:modified xsi:type="dcterms:W3CDTF">2019-09-24T19:47:50Z</dcterms:modified>
</cp:coreProperties>
</file>