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</p:sldMasterIdLst>
  <p:notesMasterIdLst>
    <p:notesMasterId r:id="rId10"/>
  </p:notesMasterIdLst>
  <p:sldIdLst>
    <p:sldId id="257" r:id="rId3"/>
    <p:sldId id="277" r:id="rId4"/>
    <p:sldId id="265" r:id="rId5"/>
    <p:sldId id="266" r:id="rId6"/>
    <p:sldId id="273" r:id="rId7"/>
    <p:sldId id="268" r:id="rId8"/>
    <p:sldId id="27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720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B0FE8C-BE4F-442C-8856-B26E4B483915}" type="doc">
      <dgm:prSet loTypeId="urn:microsoft.com/office/officeart/2005/8/layout/cycle4" loCatId="relationship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pPr rtl="1"/>
          <a:endParaRPr lang="fa-IR"/>
        </a:p>
      </dgm:t>
    </dgm:pt>
    <dgm:pt modelId="{262B96B1-AB1A-4403-AA23-44D02FF7528F}">
      <dgm:prSet phldrT="[Text]"/>
      <dgm:spPr/>
      <dgm:t>
        <a:bodyPr/>
        <a:lstStyle/>
        <a:p>
          <a:pPr rtl="1"/>
          <a:r>
            <a:rPr lang="fa-IR" dirty="0" smtClean="0">
              <a:solidFill>
                <a:srgbClr val="7030A0"/>
              </a:solidFill>
            </a:rPr>
            <a:t>رفاهی</a:t>
          </a:r>
          <a:endParaRPr lang="fa-IR" dirty="0">
            <a:solidFill>
              <a:srgbClr val="7030A0"/>
            </a:solidFill>
          </a:endParaRPr>
        </a:p>
      </dgm:t>
    </dgm:pt>
    <dgm:pt modelId="{68F728FF-60CF-459A-80A2-15EBA580BDC3}" type="parTrans" cxnId="{54D59468-21FE-4039-B35B-6170F510BC56}">
      <dgm:prSet/>
      <dgm:spPr/>
      <dgm:t>
        <a:bodyPr/>
        <a:lstStyle/>
        <a:p>
          <a:pPr rtl="1"/>
          <a:endParaRPr lang="fa-IR"/>
        </a:p>
      </dgm:t>
    </dgm:pt>
    <dgm:pt modelId="{A39CD00B-5AF1-4897-B3B8-7E71F533FE82}" type="sibTrans" cxnId="{54D59468-21FE-4039-B35B-6170F510BC56}">
      <dgm:prSet/>
      <dgm:spPr/>
      <dgm:t>
        <a:bodyPr/>
        <a:lstStyle/>
        <a:p>
          <a:pPr rtl="1"/>
          <a:endParaRPr lang="fa-IR"/>
        </a:p>
      </dgm:t>
    </dgm:pt>
    <dgm:pt modelId="{DABCF82A-9FFA-4290-81C9-E0D34CA53D08}">
      <dgm:prSet phldrT="[Text]" custT="1"/>
      <dgm:spPr/>
      <dgm:t>
        <a:bodyPr/>
        <a:lstStyle/>
        <a:p>
          <a:pPr rtl="1"/>
          <a:r>
            <a:rPr lang="fa-IR" sz="1800" b="0" i="0" dirty="0" smtClean="0">
              <a:cs typeface="B Nazanin" pitchFamily="2" charset="-78"/>
            </a:rPr>
            <a:t>سالن ورزش، سالن مطالعه، نمازخانه، سالن سمعی بصری، سایت کامپیوتر، سالن سمعی بصری، سالن اجتماعات، بوفه، سالن نقشه کشی برای رشته فنی</a:t>
          </a:r>
          <a:endParaRPr lang="fa-IR" sz="1800" dirty="0">
            <a:cs typeface="B Nazanin" pitchFamily="2" charset="-78"/>
          </a:endParaRPr>
        </a:p>
      </dgm:t>
    </dgm:pt>
    <dgm:pt modelId="{27D0B00F-3B01-42F5-82DF-0A7D7B19A179}" type="parTrans" cxnId="{0C7A5205-2EBA-44CE-B7C7-8660ADC7B440}">
      <dgm:prSet/>
      <dgm:spPr/>
      <dgm:t>
        <a:bodyPr/>
        <a:lstStyle/>
        <a:p>
          <a:pPr rtl="1"/>
          <a:endParaRPr lang="fa-IR"/>
        </a:p>
      </dgm:t>
    </dgm:pt>
    <dgm:pt modelId="{04FCF733-3C8B-45F5-A379-0722E0E6C321}" type="sibTrans" cxnId="{0C7A5205-2EBA-44CE-B7C7-8660ADC7B440}">
      <dgm:prSet/>
      <dgm:spPr/>
      <dgm:t>
        <a:bodyPr/>
        <a:lstStyle/>
        <a:p>
          <a:pPr rtl="1"/>
          <a:endParaRPr lang="fa-IR"/>
        </a:p>
      </dgm:t>
    </dgm:pt>
    <dgm:pt modelId="{10AA5276-80E4-4CD5-9A06-CAF1C67F8DF4}">
      <dgm:prSet phldrT="[Text]"/>
      <dgm:spPr/>
      <dgm:t>
        <a:bodyPr/>
        <a:lstStyle/>
        <a:p>
          <a:pPr rtl="1"/>
          <a:r>
            <a:rPr lang="fa-IR" dirty="0" smtClean="0">
              <a:solidFill>
                <a:srgbClr val="00B050"/>
              </a:solidFill>
            </a:rPr>
            <a:t>اقامتی</a:t>
          </a:r>
          <a:endParaRPr lang="fa-IR" dirty="0">
            <a:solidFill>
              <a:srgbClr val="00B050"/>
            </a:solidFill>
          </a:endParaRPr>
        </a:p>
      </dgm:t>
    </dgm:pt>
    <dgm:pt modelId="{F1F89D10-DAA8-4A05-8165-15762842D47A}" type="parTrans" cxnId="{02EC2ADC-3DEB-44DE-BA5F-44A972A441DE}">
      <dgm:prSet/>
      <dgm:spPr/>
      <dgm:t>
        <a:bodyPr/>
        <a:lstStyle/>
        <a:p>
          <a:pPr rtl="1"/>
          <a:endParaRPr lang="fa-IR"/>
        </a:p>
      </dgm:t>
    </dgm:pt>
    <dgm:pt modelId="{7E8B2C14-C7F1-4DF4-8DE7-29CD59AE96CE}" type="sibTrans" cxnId="{02EC2ADC-3DEB-44DE-BA5F-44A972A441DE}">
      <dgm:prSet/>
      <dgm:spPr/>
      <dgm:t>
        <a:bodyPr/>
        <a:lstStyle/>
        <a:p>
          <a:pPr rtl="1"/>
          <a:endParaRPr lang="fa-IR"/>
        </a:p>
      </dgm:t>
    </dgm:pt>
    <dgm:pt modelId="{962F4353-E8E0-4F50-9BC1-58FC9960607E}">
      <dgm:prSet phldrT="[Text]" custT="1"/>
      <dgm:spPr/>
      <dgm:t>
        <a:bodyPr/>
        <a:lstStyle/>
        <a:p>
          <a:pPr rtl="1"/>
          <a:r>
            <a:rPr lang="fa-IR" sz="1800" b="0" i="0" dirty="0" smtClean="0">
              <a:cs typeface="B Nazanin" pitchFamily="2" charset="-78"/>
            </a:rPr>
            <a:t>اتاق های خواب، سوئیت دانشجویی ویژه دانشجویان ارشد یا رشته های خاص، سوئیت مهمان، سوئیت سرپرستی، سوئیت نگهبانی</a:t>
          </a:r>
          <a:endParaRPr lang="fa-IR" sz="1800" dirty="0">
            <a:cs typeface="B Nazanin" pitchFamily="2" charset="-78"/>
          </a:endParaRPr>
        </a:p>
      </dgm:t>
    </dgm:pt>
    <dgm:pt modelId="{0B3C73AE-704E-4AD7-B0ED-F2523B7BE6C1}" type="parTrans" cxnId="{3620E1CC-4443-4F66-BEAC-C7D28D8F9350}">
      <dgm:prSet/>
      <dgm:spPr/>
      <dgm:t>
        <a:bodyPr/>
        <a:lstStyle/>
        <a:p>
          <a:pPr rtl="1"/>
          <a:endParaRPr lang="fa-IR"/>
        </a:p>
      </dgm:t>
    </dgm:pt>
    <dgm:pt modelId="{0E36C7D3-B6F1-4871-AFFF-C763FE87580F}" type="sibTrans" cxnId="{3620E1CC-4443-4F66-BEAC-C7D28D8F9350}">
      <dgm:prSet/>
      <dgm:spPr/>
      <dgm:t>
        <a:bodyPr/>
        <a:lstStyle/>
        <a:p>
          <a:pPr rtl="1"/>
          <a:endParaRPr lang="fa-IR"/>
        </a:p>
      </dgm:t>
    </dgm:pt>
    <dgm:pt modelId="{41A15158-4BCF-41A5-A4EC-09033D4F78DB}" type="pres">
      <dgm:prSet presAssocID="{08B0FE8C-BE4F-442C-8856-B26E4B483915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ACBF52B1-3E3E-4BEA-9811-98B116011FCA}" type="pres">
      <dgm:prSet presAssocID="{08B0FE8C-BE4F-442C-8856-B26E4B483915}" presName="children" presStyleCnt="0"/>
      <dgm:spPr/>
    </dgm:pt>
    <dgm:pt modelId="{0EA0B77D-DFB0-4045-9723-2036DEA6455D}" type="pres">
      <dgm:prSet presAssocID="{08B0FE8C-BE4F-442C-8856-B26E4B483915}" presName="child1group" presStyleCnt="0"/>
      <dgm:spPr/>
    </dgm:pt>
    <dgm:pt modelId="{8AAE1504-B072-447B-B4B1-9C2C412D289E}" type="pres">
      <dgm:prSet presAssocID="{08B0FE8C-BE4F-442C-8856-B26E4B483915}" presName="child1" presStyleLbl="bgAcc1" presStyleIdx="0" presStyleCnt="2" custScaleX="107231" custScaleY="127435" custLinFactNeighborX="-12288" custLinFactNeighborY="10222"/>
      <dgm:spPr/>
      <dgm:t>
        <a:bodyPr/>
        <a:lstStyle/>
        <a:p>
          <a:pPr rtl="1"/>
          <a:endParaRPr lang="fa-IR"/>
        </a:p>
      </dgm:t>
    </dgm:pt>
    <dgm:pt modelId="{BF728542-55B2-4F19-8B9D-18EA661C81EE}" type="pres">
      <dgm:prSet presAssocID="{08B0FE8C-BE4F-442C-8856-B26E4B483915}" presName="child1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39E887F-9D0D-4EB7-A185-9ADB84A346E5}" type="pres">
      <dgm:prSet presAssocID="{08B0FE8C-BE4F-442C-8856-B26E4B483915}" presName="child2group" presStyleCnt="0"/>
      <dgm:spPr/>
    </dgm:pt>
    <dgm:pt modelId="{F3C5C24A-E030-4139-8DFF-65B5D8AACDA8}" type="pres">
      <dgm:prSet presAssocID="{08B0FE8C-BE4F-442C-8856-B26E4B483915}" presName="child2" presStyleLbl="bgAcc1" presStyleIdx="1" presStyleCnt="2" custScaleX="113397" custScaleY="122077" custLinFactNeighborX="10070" custLinFactNeighborY="5975"/>
      <dgm:spPr/>
      <dgm:t>
        <a:bodyPr/>
        <a:lstStyle/>
        <a:p>
          <a:pPr rtl="1"/>
          <a:endParaRPr lang="fa-IR"/>
        </a:p>
      </dgm:t>
    </dgm:pt>
    <dgm:pt modelId="{43011AD1-700E-4B57-BD6B-998B2BBC5159}" type="pres">
      <dgm:prSet presAssocID="{08B0FE8C-BE4F-442C-8856-B26E4B483915}" presName="child2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F127E9F-A697-4782-8B18-93F444D0ACB6}" type="pres">
      <dgm:prSet presAssocID="{08B0FE8C-BE4F-442C-8856-B26E4B483915}" presName="childPlaceholder" presStyleCnt="0"/>
      <dgm:spPr/>
    </dgm:pt>
    <dgm:pt modelId="{C806F7B2-1DA8-44C5-9EA8-F477F8798051}" type="pres">
      <dgm:prSet presAssocID="{08B0FE8C-BE4F-442C-8856-B26E4B483915}" presName="circle" presStyleCnt="0"/>
      <dgm:spPr/>
    </dgm:pt>
    <dgm:pt modelId="{A873B2A7-AB30-444C-A751-8EC42D6C6AA4}" type="pres">
      <dgm:prSet presAssocID="{08B0FE8C-BE4F-442C-8856-B26E4B483915}" presName="quadrant1" presStyleLbl="node1" presStyleIdx="0" presStyleCnt="4" custLinFactNeighborX="-139" custLinFactNeighborY="-32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F2337F0-6ED9-4806-BF74-8A405BD893EF}" type="pres">
      <dgm:prSet presAssocID="{08B0FE8C-BE4F-442C-8856-B26E4B483915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427B80A-C3A3-4756-B15F-9D504EAA3E04}" type="pres">
      <dgm:prSet presAssocID="{08B0FE8C-BE4F-442C-8856-B26E4B483915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370D924-738D-49BA-A6E4-29F7B734A839}" type="pres">
      <dgm:prSet presAssocID="{08B0FE8C-BE4F-442C-8856-B26E4B483915}" presName="quadrant4" presStyleLbl="node1" presStyleIdx="3" presStyleCnt="4" custLinFactNeighborX="-1831" custLinFactNeighborY="-12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9E27CA7-B20B-4902-B6BE-1B0EFEEA1A0A}" type="pres">
      <dgm:prSet presAssocID="{08B0FE8C-BE4F-442C-8856-B26E4B483915}" presName="quadrantPlaceholder" presStyleCnt="0"/>
      <dgm:spPr/>
    </dgm:pt>
    <dgm:pt modelId="{A02EF84D-3DEA-4D51-B829-2E85F565C486}" type="pres">
      <dgm:prSet presAssocID="{08B0FE8C-BE4F-442C-8856-B26E4B483915}" presName="center1" presStyleLbl="fgShp" presStyleIdx="0" presStyleCnt="2"/>
      <dgm:spPr/>
    </dgm:pt>
    <dgm:pt modelId="{05B32F46-8B6C-4C5B-B0D8-0F41C25B792F}" type="pres">
      <dgm:prSet presAssocID="{08B0FE8C-BE4F-442C-8856-B26E4B483915}" presName="center2" presStyleLbl="fgShp" presStyleIdx="1" presStyleCnt="2"/>
      <dgm:spPr/>
    </dgm:pt>
  </dgm:ptLst>
  <dgm:cxnLst>
    <dgm:cxn modelId="{106C59B1-8D04-4AD0-8C96-CBC27DBA653D}" type="presOf" srcId="{962F4353-E8E0-4F50-9BC1-58FC9960607E}" destId="{43011AD1-700E-4B57-BD6B-998B2BBC5159}" srcOrd="1" destOrd="0" presId="urn:microsoft.com/office/officeart/2005/8/layout/cycle4"/>
    <dgm:cxn modelId="{B434982F-1DC5-42AE-98DC-89EADFFD7338}" type="presOf" srcId="{10AA5276-80E4-4CD5-9A06-CAF1C67F8DF4}" destId="{6F2337F0-6ED9-4806-BF74-8A405BD893EF}" srcOrd="0" destOrd="0" presId="urn:microsoft.com/office/officeart/2005/8/layout/cycle4"/>
    <dgm:cxn modelId="{54D59468-21FE-4039-B35B-6170F510BC56}" srcId="{08B0FE8C-BE4F-442C-8856-B26E4B483915}" destId="{262B96B1-AB1A-4403-AA23-44D02FF7528F}" srcOrd="0" destOrd="0" parTransId="{68F728FF-60CF-459A-80A2-15EBA580BDC3}" sibTransId="{A39CD00B-5AF1-4897-B3B8-7E71F533FE82}"/>
    <dgm:cxn modelId="{0C7A5205-2EBA-44CE-B7C7-8660ADC7B440}" srcId="{262B96B1-AB1A-4403-AA23-44D02FF7528F}" destId="{DABCF82A-9FFA-4290-81C9-E0D34CA53D08}" srcOrd="0" destOrd="0" parTransId="{27D0B00F-3B01-42F5-82DF-0A7D7B19A179}" sibTransId="{04FCF733-3C8B-45F5-A379-0722E0E6C321}"/>
    <dgm:cxn modelId="{C345BADE-D16B-498A-8144-8D9AEA93C98A}" type="presOf" srcId="{262B96B1-AB1A-4403-AA23-44D02FF7528F}" destId="{A873B2A7-AB30-444C-A751-8EC42D6C6AA4}" srcOrd="0" destOrd="0" presId="urn:microsoft.com/office/officeart/2005/8/layout/cycle4"/>
    <dgm:cxn modelId="{02EC2ADC-3DEB-44DE-BA5F-44A972A441DE}" srcId="{08B0FE8C-BE4F-442C-8856-B26E4B483915}" destId="{10AA5276-80E4-4CD5-9A06-CAF1C67F8DF4}" srcOrd="1" destOrd="0" parTransId="{F1F89D10-DAA8-4A05-8165-15762842D47A}" sibTransId="{7E8B2C14-C7F1-4DF4-8DE7-29CD59AE96CE}"/>
    <dgm:cxn modelId="{EC4F0FB3-DF7E-4499-8808-4376B1595322}" type="presOf" srcId="{DABCF82A-9FFA-4290-81C9-E0D34CA53D08}" destId="{BF728542-55B2-4F19-8B9D-18EA661C81EE}" srcOrd="1" destOrd="0" presId="urn:microsoft.com/office/officeart/2005/8/layout/cycle4"/>
    <dgm:cxn modelId="{3620E1CC-4443-4F66-BEAC-C7D28D8F9350}" srcId="{10AA5276-80E4-4CD5-9A06-CAF1C67F8DF4}" destId="{962F4353-E8E0-4F50-9BC1-58FC9960607E}" srcOrd="0" destOrd="0" parTransId="{0B3C73AE-704E-4AD7-B0ED-F2523B7BE6C1}" sibTransId="{0E36C7D3-B6F1-4871-AFFF-C763FE87580F}"/>
    <dgm:cxn modelId="{6B583C08-C07E-4262-877F-CAE042C5E08B}" type="presOf" srcId="{DABCF82A-9FFA-4290-81C9-E0D34CA53D08}" destId="{8AAE1504-B072-447B-B4B1-9C2C412D289E}" srcOrd="0" destOrd="0" presId="urn:microsoft.com/office/officeart/2005/8/layout/cycle4"/>
    <dgm:cxn modelId="{D26D3A9B-89EB-4AD8-AA97-59A15E877A36}" type="presOf" srcId="{962F4353-E8E0-4F50-9BC1-58FC9960607E}" destId="{F3C5C24A-E030-4139-8DFF-65B5D8AACDA8}" srcOrd="0" destOrd="0" presId="urn:microsoft.com/office/officeart/2005/8/layout/cycle4"/>
    <dgm:cxn modelId="{10FB1328-D567-4A51-8050-D286BF914D77}" type="presOf" srcId="{08B0FE8C-BE4F-442C-8856-B26E4B483915}" destId="{41A15158-4BCF-41A5-A4EC-09033D4F78DB}" srcOrd="0" destOrd="0" presId="urn:microsoft.com/office/officeart/2005/8/layout/cycle4"/>
    <dgm:cxn modelId="{4D641969-0DB7-4BD6-B929-E597C5A39C76}" type="presParOf" srcId="{41A15158-4BCF-41A5-A4EC-09033D4F78DB}" destId="{ACBF52B1-3E3E-4BEA-9811-98B116011FCA}" srcOrd="0" destOrd="0" presId="urn:microsoft.com/office/officeart/2005/8/layout/cycle4"/>
    <dgm:cxn modelId="{C3496700-9E05-472D-A360-89DE2957680C}" type="presParOf" srcId="{ACBF52B1-3E3E-4BEA-9811-98B116011FCA}" destId="{0EA0B77D-DFB0-4045-9723-2036DEA6455D}" srcOrd="0" destOrd="0" presId="urn:microsoft.com/office/officeart/2005/8/layout/cycle4"/>
    <dgm:cxn modelId="{11B99BD2-5973-45D1-B752-798E50C2A91E}" type="presParOf" srcId="{0EA0B77D-DFB0-4045-9723-2036DEA6455D}" destId="{8AAE1504-B072-447B-B4B1-9C2C412D289E}" srcOrd="0" destOrd="0" presId="urn:microsoft.com/office/officeart/2005/8/layout/cycle4"/>
    <dgm:cxn modelId="{67B3B49A-9ADE-4245-9B25-462BEF339792}" type="presParOf" srcId="{0EA0B77D-DFB0-4045-9723-2036DEA6455D}" destId="{BF728542-55B2-4F19-8B9D-18EA661C81EE}" srcOrd="1" destOrd="0" presId="urn:microsoft.com/office/officeart/2005/8/layout/cycle4"/>
    <dgm:cxn modelId="{DD36F409-D57C-4463-90D3-50C805555708}" type="presParOf" srcId="{ACBF52B1-3E3E-4BEA-9811-98B116011FCA}" destId="{C39E887F-9D0D-4EB7-A185-9ADB84A346E5}" srcOrd="1" destOrd="0" presId="urn:microsoft.com/office/officeart/2005/8/layout/cycle4"/>
    <dgm:cxn modelId="{D3DAF1F3-40F2-49D8-A44C-E93B9DCFDAC8}" type="presParOf" srcId="{C39E887F-9D0D-4EB7-A185-9ADB84A346E5}" destId="{F3C5C24A-E030-4139-8DFF-65B5D8AACDA8}" srcOrd="0" destOrd="0" presId="urn:microsoft.com/office/officeart/2005/8/layout/cycle4"/>
    <dgm:cxn modelId="{2E3A1EB3-C1E2-40AC-96CF-D1DD7277BF5A}" type="presParOf" srcId="{C39E887F-9D0D-4EB7-A185-9ADB84A346E5}" destId="{43011AD1-700E-4B57-BD6B-998B2BBC5159}" srcOrd="1" destOrd="0" presId="urn:microsoft.com/office/officeart/2005/8/layout/cycle4"/>
    <dgm:cxn modelId="{2534FCF8-6E4F-4073-A459-DDA20990CCA5}" type="presParOf" srcId="{ACBF52B1-3E3E-4BEA-9811-98B116011FCA}" destId="{BF127E9F-A697-4782-8B18-93F444D0ACB6}" srcOrd="2" destOrd="0" presId="urn:microsoft.com/office/officeart/2005/8/layout/cycle4"/>
    <dgm:cxn modelId="{0F1D5FE7-3D18-4633-B361-73CD4E19F8DD}" type="presParOf" srcId="{41A15158-4BCF-41A5-A4EC-09033D4F78DB}" destId="{C806F7B2-1DA8-44C5-9EA8-F477F8798051}" srcOrd="1" destOrd="0" presId="urn:microsoft.com/office/officeart/2005/8/layout/cycle4"/>
    <dgm:cxn modelId="{B223EB73-E5B9-455E-B04A-29C34423D3F6}" type="presParOf" srcId="{C806F7B2-1DA8-44C5-9EA8-F477F8798051}" destId="{A873B2A7-AB30-444C-A751-8EC42D6C6AA4}" srcOrd="0" destOrd="0" presId="urn:microsoft.com/office/officeart/2005/8/layout/cycle4"/>
    <dgm:cxn modelId="{5F8B6808-E128-4387-8EFF-CBF0B8F2002B}" type="presParOf" srcId="{C806F7B2-1DA8-44C5-9EA8-F477F8798051}" destId="{6F2337F0-6ED9-4806-BF74-8A405BD893EF}" srcOrd="1" destOrd="0" presId="urn:microsoft.com/office/officeart/2005/8/layout/cycle4"/>
    <dgm:cxn modelId="{3CBBB20C-75CF-421F-A03F-41710A698EF7}" type="presParOf" srcId="{C806F7B2-1DA8-44C5-9EA8-F477F8798051}" destId="{3427B80A-C3A3-4756-B15F-9D504EAA3E04}" srcOrd="2" destOrd="0" presId="urn:microsoft.com/office/officeart/2005/8/layout/cycle4"/>
    <dgm:cxn modelId="{1C46FEA3-540F-49D4-9534-CFC8FD973FE6}" type="presParOf" srcId="{C806F7B2-1DA8-44C5-9EA8-F477F8798051}" destId="{F370D924-738D-49BA-A6E4-29F7B734A839}" srcOrd="3" destOrd="0" presId="urn:microsoft.com/office/officeart/2005/8/layout/cycle4"/>
    <dgm:cxn modelId="{C7AC47C8-7F0A-465D-B2C0-63787F2F5D19}" type="presParOf" srcId="{C806F7B2-1DA8-44C5-9EA8-F477F8798051}" destId="{89E27CA7-B20B-4902-B6BE-1B0EFEEA1A0A}" srcOrd="4" destOrd="0" presId="urn:microsoft.com/office/officeart/2005/8/layout/cycle4"/>
    <dgm:cxn modelId="{1D2E6C90-EDB5-4F55-AB5A-AC6B811531F7}" type="presParOf" srcId="{41A15158-4BCF-41A5-A4EC-09033D4F78DB}" destId="{A02EF84D-3DEA-4D51-B829-2E85F565C486}" srcOrd="2" destOrd="0" presId="urn:microsoft.com/office/officeart/2005/8/layout/cycle4"/>
    <dgm:cxn modelId="{ABF48F09-E961-4F8F-8565-D445123FDAB9}" type="presParOf" srcId="{41A15158-4BCF-41A5-A4EC-09033D4F78DB}" destId="{05B32F46-8B6C-4C5B-B0D8-0F41C25B792F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C5C24A-E030-4139-8DFF-65B5D8AACDA8}">
      <dsp:nvSpPr>
        <dsp:cNvPr id="0" name=""/>
        <dsp:cNvSpPr/>
      </dsp:nvSpPr>
      <dsp:spPr>
        <a:xfrm>
          <a:off x="5401180" y="98534"/>
          <a:ext cx="3301510" cy="230233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800" b="0" i="0" kern="1200" dirty="0" smtClean="0">
              <a:cs typeface="B Nazanin" pitchFamily="2" charset="-78"/>
            </a:rPr>
            <a:t>اتاق های خواب، سوئیت دانشجویی ویژه دانشجویان ارشد یا رشته های خاص، سوئیت مهمان، سوئیت سرپرستی، سوئیت نگهبانی</a:t>
          </a:r>
          <a:endParaRPr lang="fa-IR" sz="1800" kern="1200" dirty="0">
            <a:cs typeface="B Nazanin" pitchFamily="2" charset="-78"/>
          </a:endParaRPr>
        </a:p>
      </dsp:txBody>
      <dsp:txXfrm>
        <a:off x="6442208" y="149109"/>
        <a:ext cx="2209907" cy="1625599"/>
      </dsp:txXfrm>
    </dsp:sp>
    <dsp:sp modelId="{8AAE1504-B072-447B-B4B1-9C2C412D289E}">
      <dsp:nvSpPr>
        <dsp:cNvPr id="0" name=""/>
        <dsp:cNvSpPr/>
      </dsp:nvSpPr>
      <dsp:spPr>
        <a:xfrm>
          <a:off x="89716" y="128106"/>
          <a:ext cx="3121989" cy="240338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800" b="0" i="0" kern="1200" dirty="0" smtClean="0">
              <a:cs typeface="B Nazanin" pitchFamily="2" charset="-78"/>
            </a:rPr>
            <a:t>سالن ورزش، سالن مطالعه، نمازخانه، سالن سمعی بصری، سایت کامپیوتر، سالن سمعی بصری، سالن اجتماعات، بوفه، سالن نقشه کشی برای رشته فنی</a:t>
          </a:r>
          <a:endParaRPr lang="fa-IR" sz="1800" kern="1200" dirty="0">
            <a:cs typeface="B Nazanin" pitchFamily="2" charset="-78"/>
          </a:endParaRPr>
        </a:p>
      </dsp:txBody>
      <dsp:txXfrm>
        <a:off x="142510" y="180900"/>
        <a:ext cx="2079804" cy="1696948"/>
      </dsp:txXfrm>
    </dsp:sp>
    <dsp:sp modelId="{A873B2A7-AB30-444C-A751-8EC42D6C6AA4}">
      <dsp:nvSpPr>
        <dsp:cNvPr id="0" name=""/>
        <dsp:cNvSpPr/>
      </dsp:nvSpPr>
      <dsp:spPr>
        <a:xfrm>
          <a:off x="1814059" y="392397"/>
          <a:ext cx="2551949" cy="2551949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500" kern="1200" dirty="0" smtClean="0">
              <a:solidFill>
                <a:srgbClr val="7030A0"/>
              </a:solidFill>
            </a:rPr>
            <a:t>رفاهی</a:t>
          </a:r>
          <a:endParaRPr lang="fa-IR" sz="4500" kern="1200" dirty="0">
            <a:solidFill>
              <a:srgbClr val="7030A0"/>
            </a:solidFill>
          </a:endParaRPr>
        </a:p>
      </dsp:txBody>
      <dsp:txXfrm>
        <a:off x="2561508" y="1139846"/>
        <a:ext cx="1804500" cy="1804500"/>
      </dsp:txXfrm>
    </dsp:sp>
    <dsp:sp modelId="{6F2337F0-6ED9-4806-BF74-8A405BD893EF}">
      <dsp:nvSpPr>
        <dsp:cNvPr id="0" name=""/>
        <dsp:cNvSpPr/>
      </dsp:nvSpPr>
      <dsp:spPr>
        <a:xfrm rot="5400000">
          <a:off x="4487428" y="400614"/>
          <a:ext cx="2551949" cy="2551949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500" kern="1200" dirty="0" smtClean="0">
              <a:solidFill>
                <a:srgbClr val="00B050"/>
              </a:solidFill>
            </a:rPr>
            <a:t>اقامتی</a:t>
          </a:r>
          <a:endParaRPr lang="fa-IR" sz="4500" kern="1200" dirty="0">
            <a:solidFill>
              <a:srgbClr val="00B050"/>
            </a:solidFill>
          </a:endParaRPr>
        </a:p>
      </dsp:txBody>
      <dsp:txXfrm rot="-5400000">
        <a:off x="4487428" y="1148063"/>
        <a:ext cx="1804500" cy="1804500"/>
      </dsp:txXfrm>
    </dsp:sp>
    <dsp:sp modelId="{3427B80A-C3A3-4756-B15F-9D504EAA3E04}">
      <dsp:nvSpPr>
        <dsp:cNvPr id="0" name=""/>
        <dsp:cNvSpPr/>
      </dsp:nvSpPr>
      <dsp:spPr>
        <a:xfrm rot="10800000">
          <a:off x="4487428" y="3070436"/>
          <a:ext cx="2551949" cy="2551949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70D924-738D-49BA-A6E4-29F7B734A839}">
      <dsp:nvSpPr>
        <dsp:cNvPr id="0" name=""/>
        <dsp:cNvSpPr/>
      </dsp:nvSpPr>
      <dsp:spPr>
        <a:xfrm rot="16200000">
          <a:off x="1770880" y="3067272"/>
          <a:ext cx="2551949" cy="2551949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2EF84D-3DEA-4D51-B829-2E85F565C486}">
      <dsp:nvSpPr>
        <dsp:cNvPr id="0" name=""/>
        <dsp:cNvSpPr/>
      </dsp:nvSpPr>
      <dsp:spPr>
        <a:xfrm>
          <a:off x="3987941" y="2481072"/>
          <a:ext cx="881100" cy="766174"/>
        </a:xfrm>
        <a:prstGeom prst="circular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B32F46-8B6C-4C5B-B0D8-0F41C25B792F}">
      <dsp:nvSpPr>
        <dsp:cNvPr id="0" name=""/>
        <dsp:cNvSpPr/>
      </dsp:nvSpPr>
      <dsp:spPr>
        <a:xfrm rot="10800000">
          <a:off x="3987941" y="2775754"/>
          <a:ext cx="881100" cy="766174"/>
        </a:xfrm>
        <a:prstGeom prst="circular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DD77D-DA53-4448-BF7E-075FBE2BA3CB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F5264-12DC-43B5-AA50-D12792F0F0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24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noFill/>
        </p:spPr>
        <p:txBody>
          <a:bodyPr/>
          <a:lstStyle/>
          <a:p>
            <a:fld id="{425A938B-CBC5-4F80-B872-9990892FEE2E}" type="datetime8">
              <a:rPr lang="en-US" sz="1200" smtClean="0">
                <a:latin typeface="Times New Roman" pitchFamily="18" charset="0"/>
              </a:rPr>
              <a:pPr/>
              <a:t>3/3/2020 1:34 PM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5675313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r>
              <a:rPr lang="en-US" sz="800">
                <a:effectLst/>
                <a:latin typeface="Arial" charset="0"/>
                <a:cs typeface="Arial" charset="0"/>
              </a:rPr>
              <a:t>© 2006 Microsoft Corporation. All rights reserved.</a:t>
            </a:r>
          </a:p>
          <a:p>
            <a:pPr eaLnBrk="0" hangingPunct="0"/>
            <a:r>
              <a:rPr lang="en-US" sz="800">
                <a:effectLst/>
                <a:latin typeface="Arial" charset="0"/>
                <a:cs typeface="Arial" charset="0"/>
              </a:rPr>
              <a:t>This presentation is for informational purposes only. Microsoft makes no warranties, express or implied, in this summary.</a:t>
            </a:r>
            <a:endParaRPr lang="en-US" sz="1200"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762625" y="8685213"/>
            <a:ext cx="1093788" cy="457200"/>
          </a:xfrm>
          <a:noFill/>
        </p:spPr>
        <p:txBody>
          <a:bodyPr/>
          <a:lstStyle/>
          <a:p>
            <a:fld id="{1F76D522-BB5C-4A5C-B335-BA0C4D677EE4}" type="slidenum">
              <a:rPr lang="en-US">
                <a:latin typeface="Times New Roman" pitchFamily="18" charset="0"/>
              </a:rPr>
              <a:pPr/>
              <a:t>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365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6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72198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noFill/>
        </p:spPr>
        <p:txBody>
          <a:bodyPr/>
          <a:lstStyle/>
          <a:p>
            <a:fld id="{425A938B-CBC5-4F80-B872-9990892FEE2E}" type="datetime8">
              <a:rPr lang="en-US" sz="1200" smtClean="0">
                <a:latin typeface="Times New Roman" pitchFamily="18" charset="0"/>
              </a:rPr>
              <a:pPr/>
              <a:t>3/3/2020 1:34 PM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5675313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r>
              <a:rPr lang="en-US" sz="800">
                <a:effectLst/>
                <a:latin typeface="Arial" charset="0"/>
                <a:cs typeface="Arial" charset="0"/>
              </a:rPr>
              <a:t>© 2006 Microsoft Corporation. All rights reserved.</a:t>
            </a:r>
          </a:p>
          <a:p>
            <a:pPr eaLnBrk="0" hangingPunct="0"/>
            <a:r>
              <a:rPr lang="en-US" sz="800">
                <a:effectLst/>
                <a:latin typeface="Arial" charset="0"/>
                <a:cs typeface="Arial" charset="0"/>
              </a:rPr>
              <a:t>This presentation is for informational purposes only. Microsoft makes no warranties, express or implied, in this summary.</a:t>
            </a:r>
            <a:endParaRPr lang="en-US" sz="1200"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762625" y="8685213"/>
            <a:ext cx="1093788" cy="457200"/>
          </a:xfrm>
          <a:noFill/>
        </p:spPr>
        <p:txBody>
          <a:bodyPr/>
          <a:lstStyle/>
          <a:p>
            <a:fld id="{1F76D522-BB5C-4A5C-B335-BA0C4D677EE4}" type="slidenum">
              <a:rPr lang="en-US">
                <a:latin typeface="Times New Roman" pitchFamily="18" charset="0"/>
              </a:rPr>
              <a:pPr/>
              <a:t>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365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6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70584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noFill/>
        </p:spPr>
        <p:txBody>
          <a:bodyPr/>
          <a:lstStyle/>
          <a:p>
            <a:fld id="{425A938B-CBC5-4F80-B872-9990892FEE2E}" type="datetime8">
              <a:rPr lang="en-US" sz="1200" smtClean="0">
                <a:latin typeface="Times New Roman" pitchFamily="18" charset="0"/>
              </a:rPr>
              <a:pPr/>
              <a:t>3/3/2020 1:34 PM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5675313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r>
              <a:rPr lang="en-US" sz="800">
                <a:effectLst/>
                <a:latin typeface="Arial" charset="0"/>
                <a:cs typeface="Arial" charset="0"/>
              </a:rPr>
              <a:t>© 2006 Microsoft Corporation. All rights reserved.</a:t>
            </a:r>
          </a:p>
          <a:p>
            <a:pPr eaLnBrk="0" hangingPunct="0"/>
            <a:r>
              <a:rPr lang="en-US" sz="800">
                <a:effectLst/>
                <a:latin typeface="Arial" charset="0"/>
                <a:cs typeface="Arial" charset="0"/>
              </a:rPr>
              <a:t>This presentation is for informational purposes only. Microsoft makes no warranties, express or implied, in this summary.</a:t>
            </a:r>
            <a:endParaRPr lang="en-US" sz="1200"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762625" y="8685213"/>
            <a:ext cx="1093788" cy="457200"/>
          </a:xfrm>
          <a:noFill/>
        </p:spPr>
        <p:txBody>
          <a:bodyPr/>
          <a:lstStyle/>
          <a:p>
            <a:fld id="{1F76D522-BB5C-4A5C-B335-BA0C4D677EE4}" type="slidenum">
              <a:rPr lang="en-US">
                <a:latin typeface="Times New Roman" pitchFamily="18" charset="0"/>
              </a:rPr>
              <a:pPr/>
              <a:t>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365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6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67435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noFill/>
        </p:spPr>
        <p:txBody>
          <a:bodyPr/>
          <a:lstStyle/>
          <a:p>
            <a:fld id="{425A938B-CBC5-4F80-B872-9990892FEE2E}" type="datetime8">
              <a:rPr lang="en-US" sz="1200" smtClean="0">
                <a:latin typeface="Times New Roman" pitchFamily="18" charset="0"/>
              </a:rPr>
              <a:pPr/>
              <a:t>3/3/2020 1:34 PM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5675313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r>
              <a:rPr lang="en-US" sz="800">
                <a:effectLst/>
                <a:latin typeface="Arial" charset="0"/>
                <a:cs typeface="Arial" charset="0"/>
              </a:rPr>
              <a:t>© 2006 Microsoft Corporation. All rights reserved.</a:t>
            </a:r>
          </a:p>
          <a:p>
            <a:pPr eaLnBrk="0" hangingPunct="0"/>
            <a:r>
              <a:rPr lang="en-US" sz="800">
                <a:effectLst/>
                <a:latin typeface="Arial" charset="0"/>
                <a:cs typeface="Arial" charset="0"/>
              </a:rPr>
              <a:t>This presentation is for informational purposes only. Microsoft makes no warranties, express or implied, in this summary.</a:t>
            </a:r>
            <a:endParaRPr lang="en-US" sz="1200"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762625" y="8685213"/>
            <a:ext cx="1093788" cy="457200"/>
          </a:xfrm>
          <a:noFill/>
        </p:spPr>
        <p:txBody>
          <a:bodyPr/>
          <a:lstStyle/>
          <a:p>
            <a:fld id="{1F76D522-BB5C-4A5C-B335-BA0C4D677EE4}" type="slidenum">
              <a:rPr lang="en-US">
                <a:latin typeface="Times New Roman" pitchFamily="18" charset="0"/>
              </a:rPr>
              <a:pPr/>
              <a:t>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365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6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73115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noFill/>
        </p:spPr>
        <p:txBody>
          <a:bodyPr/>
          <a:lstStyle/>
          <a:p>
            <a:fld id="{425A938B-CBC5-4F80-B872-9990892FEE2E}" type="datetime8">
              <a:rPr lang="en-US" sz="1200" smtClean="0">
                <a:latin typeface="Times New Roman" pitchFamily="18" charset="0"/>
              </a:rPr>
              <a:pPr/>
              <a:t>3/3/2020 1:34 PM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5675313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r>
              <a:rPr lang="en-US" sz="800">
                <a:effectLst/>
                <a:latin typeface="Arial" charset="0"/>
                <a:cs typeface="Arial" charset="0"/>
              </a:rPr>
              <a:t>© 2006 Microsoft Corporation. All rights reserved.</a:t>
            </a:r>
          </a:p>
          <a:p>
            <a:pPr eaLnBrk="0" hangingPunct="0"/>
            <a:r>
              <a:rPr lang="en-US" sz="800">
                <a:effectLst/>
                <a:latin typeface="Arial" charset="0"/>
                <a:cs typeface="Arial" charset="0"/>
              </a:rPr>
              <a:t>This presentation is for informational purposes only. Microsoft makes no warranties, express or implied, in this summary.</a:t>
            </a:r>
            <a:endParaRPr lang="en-US" sz="1200"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762625" y="8685213"/>
            <a:ext cx="1093788" cy="457200"/>
          </a:xfrm>
          <a:noFill/>
        </p:spPr>
        <p:txBody>
          <a:bodyPr/>
          <a:lstStyle/>
          <a:p>
            <a:fld id="{1F76D522-BB5C-4A5C-B335-BA0C4D677EE4}" type="slidenum">
              <a:rPr lang="en-US">
                <a:latin typeface="Times New Roman" pitchFamily="18" charset="0"/>
              </a:rPr>
              <a:pPr/>
              <a:t>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365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6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46273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noFill/>
        </p:spPr>
        <p:txBody>
          <a:bodyPr/>
          <a:lstStyle/>
          <a:p>
            <a:fld id="{425A938B-CBC5-4F80-B872-9990892FEE2E}" type="datetime8">
              <a:rPr lang="en-US" sz="1200" smtClean="0">
                <a:latin typeface="Times New Roman" pitchFamily="18" charset="0"/>
              </a:rPr>
              <a:pPr/>
              <a:t>3/3/2020 1:34 PM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5675313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r>
              <a:rPr lang="en-US" sz="800">
                <a:effectLst/>
                <a:latin typeface="Arial" charset="0"/>
                <a:cs typeface="Arial" charset="0"/>
              </a:rPr>
              <a:t>© 2006 Microsoft Corporation. All rights reserved.</a:t>
            </a:r>
          </a:p>
          <a:p>
            <a:pPr eaLnBrk="0" hangingPunct="0"/>
            <a:r>
              <a:rPr lang="en-US" sz="800">
                <a:effectLst/>
                <a:latin typeface="Arial" charset="0"/>
                <a:cs typeface="Arial" charset="0"/>
              </a:rPr>
              <a:t>This presentation is for informational purposes only. Microsoft makes no warranties, express or implied, in this summary.</a:t>
            </a:r>
            <a:endParaRPr lang="en-US" sz="1200"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762625" y="8685213"/>
            <a:ext cx="1093788" cy="457200"/>
          </a:xfrm>
          <a:noFill/>
        </p:spPr>
        <p:txBody>
          <a:bodyPr/>
          <a:lstStyle/>
          <a:p>
            <a:fld id="{1F76D522-BB5C-4A5C-B335-BA0C4D677EE4}" type="slidenum">
              <a:rPr lang="en-US">
                <a:latin typeface="Times New Roman" pitchFamily="18" charset="0"/>
              </a:rPr>
              <a:pPr/>
              <a:t>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365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6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515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905000"/>
            <a:ext cx="10363200" cy="75713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1"/>
            <a:ext cx="8534400" cy="535531"/>
          </a:xfrm>
        </p:spPr>
        <p:txBody>
          <a:bodyPr/>
          <a:lstStyle>
            <a:lvl1pPr marL="0" indent="0">
              <a:buFont typeface="Wingdings" pitchFamily="2" charset="2"/>
              <a:buNone/>
              <a:defRPr smtClean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998006"/>
            <a:ext cx="7315200" cy="3693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53553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286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20994" y="1414463"/>
            <a:ext cx="6758773" cy="2214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00709" y="304800"/>
            <a:ext cx="2179058" cy="3324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67264" y="304800"/>
            <a:ext cx="3213187" cy="3324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51" y="304800"/>
            <a:ext cx="11190816" cy="750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1" y="1414463"/>
            <a:ext cx="5490633" cy="26776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89134" y="1414463"/>
            <a:ext cx="5490633" cy="26776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89134" y="2597151"/>
            <a:ext cx="5490633" cy="26776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613" y="1045798"/>
            <a:ext cx="8940800" cy="757130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2336800" y="3657601"/>
            <a:ext cx="8839200" cy="646331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1" hasCustomPrompt="1"/>
          </p:nvPr>
        </p:nvSpPr>
        <p:spPr>
          <a:xfrm>
            <a:off x="1320800" y="1905000"/>
            <a:ext cx="9550400" cy="1421928"/>
          </a:xfrm>
        </p:spPr>
        <p:txBody>
          <a:bodyPr/>
          <a:lstStyle>
            <a:lvl1pPr>
              <a:buFont typeface="Arial" pitchFamily="34" charset="0"/>
              <a:buNone/>
              <a:defRPr sz="9600"/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613" y="1045798"/>
            <a:ext cx="8940800" cy="757130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2336800" y="3657601"/>
            <a:ext cx="8839200" cy="646331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1" hasCustomPrompt="1"/>
          </p:nvPr>
        </p:nvSpPr>
        <p:spPr>
          <a:xfrm>
            <a:off x="1320800" y="1905000"/>
            <a:ext cx="9550400" cy="1421928"/>
          </a:xfrm>
        </p:spPr>
        <p:txBody>
          <a:bodyPr/>
          <a:lstStyle>
            <a:lvl1pPr>
              <a:buFont typeface="Arial" pitchFamily="34" charset="0"/>
              <a:buNone/>
              <a:defRPr sz="9600"/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6084" y="1980460"/>
            <a:ext cx="10363200" cy="75713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5134" y="4646614"/>
            <a:ext cx="10481733" cy="585787"/>
          </a:xfrm>
        </p:spPr>
        <p:txBody>
          <a:bodyPr anchor="ctr"/>
          <a:lstStyle>
            <a:lvl1pPr marL="0" indent="0">
              <a:buFont typeface="Wingdings" pitchFamily="2" charset="2"/>
              <a:buNone/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64633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37568"/>
            <a:ext cx="10363200" cy="36933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1" y="1414463"/>
            <a:ext cx="5490633" cy="19574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134" y="1414463"/>
            <a:ext cx="5490633" cy="19574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5713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0143"/>
            <a:ext cx="5386917" cy="42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17173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50143"/>
            <a:ext cx="5389033" cy="42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17173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065768"/>
            <a:ext cx="4011084" cy="3693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22344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286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8951" y="304800"/>
            <a:ext cx="11190816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Title Slide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414463"/>
            <a:ext cx="11184467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61" r:id="rId15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keley Old ITC" pitchFamily="18" charset="0"/>
        </a:defRPr>
      </a:lvl2pPr>
      <a:lvl3pPr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keley Old ITC" pitchFamily="18" charset="0"/>
        </a:defRPr>
      </a:lvl3pPr>
      <a:lvl4pPr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keley Old ITC" pitchFamily="18" charset="0"/>
        </a:defRPr>
      </a:lvl4pPr>
      <a:lvl5pPr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keley Old ITC" pitchFamily="18" charset="0"/>
        </a:defRPr>
      </a:lvl5pPr>
      <a:lvl6pPr marL="4572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keley Old ITC" pitchFamily="18" charset="0"/>
        </a:defRPr>
      </a:lvl6pPr>
      <a:lvl7pPr marL="9144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keley Old ITC" pitchFamily="18" charset="0"/>
        </a:defRPr>
      </a:lvl7pPr>
      <a:lvl8pPr marL="1371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keley Old ITC" pitchFamily="18" charset="0"/>
        </a:defRPr>
      </a:lvl8pPr>
      <a:lvl9pPr marL="18288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keley Old ITC" pitchFamily="18" charset="0"/>
        </a:defRPr>
      </a:lvl9pPr>
    </p:titleStyle>
    <p:bodyStyle>
      <a:lvl1pPr marL="460375" indent="-4603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18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58838" indent="-3968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19"/>
        </a:buBlip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254125" indent="-3937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19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97025" indent="-341313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882775" indent="-284163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70163" indent="-3460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027363" indent="-3460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84563" indent="-3460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941763" indent="-3460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 bwMode="auto">
          <a:xfrm>
            <a:off x="738149" y="907552"/>
            <a:ext cx="5942149" cy="638908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a-IR" sz="16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عنوان </a:t>
            </a:r>
            <a:r>
              <a:rPr lang="fa-IR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: </a:t>
            </a:r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استانداردهای </a:t>
            </a:r>
            <a:r>
              <a:rPr lang="fa-IR" b="1" dirty="0">
                <a:solidFill>
                  <a:srgbClr val="FF0000"/>
                </a:solidFill>
                <a:cs typeface="B Nazanin" pitchFamily="2" charset="-78"/>
              </a:rPr>
              <a:t>طراحی خوابگاه </a:t>
            </a:r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دانشجویی</a:t>
            </a:r>
            <a:endParaRPr lang="fa-IR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9" name="Flowchart: Alternate Process 8"/>
          <p:cNvSpPr/>
          <p:nvPr/>
        </p:nvSpPr>
        <p:spPr bwMode="auto">
          <a:xfrm>
            <a:off x="2845433" y="2407223"/>
            <a:ext cx="3657600" cy="638908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راهنما: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10" name="Flowchart: Alternate Process 9"/>
          <p:cNvSpPr/>
          <p:nvPr/>
        </p:nvSpPr>
        <p:spPr bwMode="auto">
          <a:xfrm>
            <a:off x="1919536" y="3501008"/>
            <a:ext cx="2898713" cy="638908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16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دانشجو</a:t>
            </a:r>
            <a:r>
              <a:rPr lang="fa-IR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: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0446" y="1357298"/>
            <a:ext cx="3933000" cy="38122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Flowchart: Alternate Process 5"/>
          <p:cNvSpPr/>
          <p:nvPr/>
        </p:nvSpPr>
        <p:spPr bwMode="auto">
          <a:xfrm>
            <a:off x="3224876" y="4437112"/>
            <a:ext cx="2898713" cy="638908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رشته: </a:t>
            </a:r>
            <a:r>
              <a:rPr lang="fa-IR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نقشه کشی معماری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7" name="Flowchart: Alternate Process 6"/>
          <p:cNvSpPr/>
          <p:nvPr/>
        </p:nvSpPr>
        <p:spPr bwMode="auto">
          <a:xfrm>
            <a:off x="1919535" y="5373216"/>
            <a:ext cx="2898713" cy="638908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درس: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9624392" y="1645021"/>
            <a:ext cx="1676400" cy="550984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مقدمه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8595802" y="2334554"/>
            <a:ext cx="1676400" cy="550984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ریزفضاهای خوابگاه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7947992" y="3081500"/>
            <a:ext cx="1676400" cy="550984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سرانه فضاها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7109792" y="3789040"/>
            <a:ext cx="1676400" cy="550984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توصیه های طراحی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6240016" y="4534200"/>
            <a:ext cx="1676400" cy="550984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نمونه های موردی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355704" y="5254280"/>
            <a:ext cx="1676400" cy="550984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منابع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8" name="Down Ribbon 7"/>
          <p:cNvSpPr/>
          <p:nvPr/>
        </p:nvSpPr>
        <p:spPr bwMode="auto">
          <a:xfrm>
            <a:off x="5179414" y="602396"/>
            <a:ext cx="3416388" cy="612648"/>
          </a:xfrm>
          <a:prstGeom prst="ribbon">
            <a:avLst/>
          </a:prstGeom>
          <a:solidFill>
            <a:srgbClr val="FFFF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فهرست مطالب</a:t>
            </a:r>
          </a:p>
        </p:txBody>
      </p:sp>
      <p:pic>
        <p:nvPicPr>
          <p:cNvPr id="9" name="Picture 2" descr="F:\soroor\Courses\arch. design IV\selection-tarh\St. Andrews Dormitory\james_stirling_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4997">
            <a:off x="1941119" y="722574"/>
            <a:ext cx="3117736" cy="2660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F:\soroor\Courses\arch. design IV\selection-tarh\Baker House Dormitory\aalto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84" y="4014967"/>
            <a:ext cx="4642230" cy="247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17585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 bwMode="auto">
          <a:xfrm rot="16200000">
            <a:off x="10618117" y="4829172"/>
            <a:ext cx="457200" cy="1524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 rot="16200000">
            <a:off x="10633748" y="4016863"/>
            <a:ext cx="457200" cy="1524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 rot="16200000">
            <a:off x="10647485" y="3316409"/>
            <a:ext cx="457200" cy="1524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 rot="16200000">
            <a:off x="10630817" y="2445119"/>
            <a:ext cx="457200" cy="1524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 rot="16200000">
            <a:off x="10618117" y="1836251"/>
            <a:ext cx="457200" cy="1524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 rot="16200000">
            <a:off x="10618117" y="980893"/>
            <a:ext cx="457200" cy="1524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0008517" y="430335"/>
            <a:ext cx="1676400" cy="55098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مقدمه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0021217" y="1181100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ریزفضاهای خوابگاه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10021217" y="1939681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سرانه فضاها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10037885" y="2724638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توصیه های طراحی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10037885" y="3484315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نمونه های موردی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10037885" y="4243992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منابع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10037885" y="5015035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11" name="Action Button: Return 10">
            <a:hlinkClick r:id="" action="ppaction://hlinkshowjump?jump=lastslideviewed" highlightClick="1"/>
          </p:cNvPr>
          <p:cNvSpPr/>
          <p:nvPr/>
        </p:nvSpPr>
        <p:spPr bwMode="auto">
          <a:xfrm>
            <a:off x="11054802" y="5061926"/>
            <a:ext cx="439615" cy="356821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13" name="Action Button: Home 12">
            <a:hlinkClick r:id="" action="ppaction://hlinkshowjump?jump=firstslide" highlightClick="1"/>
          </p:cNvPr>
          <p:cNvSpPr/>
          <p:nvPr/>
        </p:nvSpPr>
        <p:spPr bwMode="auto">
          <a:xfrm>
            <a:off x="10287000" y="5098557"/>
            <a:ext cx="474785" cy="330079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0596594" y="5857892"/>
            <a:ext cx="500066" cy="428628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56078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56078"/>
                  <a:invGamma/>
                </a:schemeClr>
              </a:gs>
            </a:gsLst>
            <a:lin ang="2700000" scaled="1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  2</a:t>
            </a:r>
          </a:p>
        </p:txBody>
      </p:sp>
      <p:pic>
        <p:nvPicPr>
          <p:cNvPr id="31" name="Picture 3" descr="F:\soroor\Courses\arch. design IV\selection-tarh\roomtype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84" y="347662"/>
            <a:ext cx="4608513" cy="1564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4" descr="F:\soroor\Courses\arch. design IV\selection-tarh\rat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916" y="2292719"/>
            <a:ext cx="24574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" descr="F:\soroor\Courses\arch. design IV\selection-tarh\roomtype0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85" y="4430158"/>
            <a:ext cx="4608512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01662" y="1909030"/>
            <a:ext cx="53759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altLang="fa-IR" sz="2000" dirty="0" smtClean="0">
                <a:cs typeface="B Nazanin" pitchFamily="2" charset="-78"/>
              </a:rPr>
              <a:t>خوابگاه های  </a:t>
            </a:r>
            <a:r>
              <a:rPr lang="fa-IR" altLang="fa-IR" sz="2000" dirty="0">
                <a:cs typeface="B Nazanin" pitchFamily="2" charset="-78"/>
              </a:rPr>
              <a:t>دانشجویی به دانشگاه این امکان را میدهد که محیطی امن را فراهم سازد و از دانشجویان در مقابل سختی ها و صرف هزینه ی زیاد در بخش خصوصی محافظت کند، همچنین دانشجویان خاصی که خواهان شرکت در  فعالیت های اجتماعی هستند را پوشش </a:t>
            </a:r>
            <a:r>
              <a:rPr lang="fa-IR" altLang="fa-IR" sz="2000" dirty="0" smtClean="0">
                <a:cs typeface="B Nazanin" pitchFamily="2" charset="-78"/>
              </a:rPr>
              <a:t>دهد. </a:t>
            </a:r>
            <a:endParaRPr lang="fa-IR" sz="2000" dirty="0">
              <a:cs typeface="B Nazani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68209" y="3695584"/>
            <a:ext cx="471768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rtl="1">
              <a:buFont typeface="Wingdings" pitchFamily="2" charset="2"/>
              <a:buChar char="q"/>
            </a:pPr>
            <a:r>
              <a:rPr lang="fa-IR" altLang="fa-IR" sz="2000" dirty="0">
                <a:cs typeface="B Nazanin" pitchFamily="2" charset="-78"/>
              </a:rPr>
              <a:t>سالن های دانشگاهی با غذاخوری  کامل و امکانات تفریحی و آموزشی</a:t>
            </a:r>
            <a:endParaRPr lang="en-US" altLang="fa-IR" sz="2000" dirty="0">
              <a:cs typeface="B Nazanin" pitchFamily="2" charset="-78"/>
            </a:endParaRPr>
          </a:p>
          <a:p>
            <a:pPr marL="285750" indent="-285750" algn="just" rtl="1">
              <a:buFont typeface="Wingdings" pitchFamily="2" charset="2"/>
              <a:buChar char="q"/>
            </a:pPr>
            <a:r>
              <a:rPr lang="fa-IR" altLang="fa-IR" sz="2000" dirty="0">
                <a:cs typeface="B Nazanin" pitchFamily="2" charset="-78"/>
              </a:rPr>
              <a:t>بلوک های متراکمی از اتاق های مطالعه, با تجهیزات  غذاخوری مشترک</a:t>
            </a:r>
            <a:endParaRPr lang="en-US" altLang="fa-IR" sz="2000" dirty="0">
              <a:cs typeface="B Nazanin" pitchFamily="2" charset="-78"/>
            </a:endParaRPr>
          </a:p>
          <a:p>
            <a:pPr marL="285750" indent="-285750" algn="just" rtl="1">
              <a:buFont typeface="Wingdings" pitchFamily="2" charset="2"/>
              <a:buChar char="q"/>
            </a:pPr>
            <a:r>
              <a:rPr lang="fa-IR" altLang="fa-IR" sz="2000" dirty="0">
                <a:cs typeface="B Nazanin" pitchFamily="2" charset="-78"/>
              </a:rPr>
              <a:t>گروه های کوچکی از اتاق های مطالعه پیرامون آشپزخانه های معمولی  و فضاهای غذا خوری</a:t>
            </a:r>
            <a:endParaRPr lang="en-US" altLang="fa-IR" sz="2000" dirty="0">
              <a:cs typeface="B Nazanin" pitchFamily="2" charset="-78"/>
            </a:endParaRPr>
          </a:p>
          <a:p>
            <a:pPr marL="285750" indent="-285750" algn="just" rtl="1">
              <a:buFont typeface="Wingdings" pitchFamily="2" charset="2"/>
              <a:buChar char="q"/>
            </a:pPr>
            <a:endParaRPr lang="fa-IR" altLang="fa-IR" sz="2000" dirty="0">
              <a:cs typeface="B Nazanin" pitchFamily="2" charset="-78"/>
            </a:endParaRPr>
          </a:p>
          <a:p>
            <a:pPr marL="285750" indent="-285750" algn="just" rtl="1">
              <a:buFont typeface="Wingdings" pitchFamily="2" charset="2"/>
              <a:buChar char="q"/>
            </a:pPr>
            <a:r>
              <a:rPr lang="fa-IR" altLang="fa-IR" sz="2000" dirty="0">
                <a:cs typeface="B Nazanin" pitchFamily="2" charset="-78"/>
              </a:rPr>
              <a:t>... و گاهی تلفیقی از این نگرشها</a:t>
            </a:r>
            <a:endParaRPr lang="en-US" altLang="fa-IR" sz="20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247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 bwMode="auto">
          <a:xfrm rot="16200000">
            <a:off x="10618117" y="4829172"/>
            <a:ext cx="457200" cy="1524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 rot="16200000">
            <a:off x="10633748" y="4016863"/>
            <a:ext cx="457200" cy="1524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 rot="16200000">
            <a:off x="10647485" y="3316409"/>
            <a:ext cx="457200" cy="1524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 rot="16200000">
            <a:off x="10630817" y="2445119"/>
            <a:ext cx="457200" cy="1524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 rot="16200000">
            <a:off x="10618117" y="1836251"/>
            <a:ext cx="457200" cy="1524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 rot="16200000">
            <a:off x="10618117" y="980893"/>
            <a:ext cx="457200" cy="1524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0008517" y="430335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مقدمه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0021217" y="1181100"/>
            <a:ext cx="1676400" cy="55098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ریزفضاهای خوابگاه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10021217" y="1939681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سرانه فضاها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10037885" y="2724638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توصیه های طراحی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10037885" y="3484315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نمونه های موردی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10037885" y="4243992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منابع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10037885" y="5015035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11" name="Action Button: Return 10">
            <a:hlinkClick r:id="" action="ppaction://hlinkshowjump?jump=lastslideviewed" highlightClick="1"/>
          </p:cNvPr>
          <p:cNvSpPr/>
          <p:nvPr/>
        </p:nvSpPr>
        <p:spPr bwMode="auto">
          <a:xfrm>
            <a:off x="11054802" y="5061926"/>
            <a:ext cx="439615" cy="356821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13" name="Action Button: Home 12">
            <a:hlinkClick r:id="" action="ppaction://hlinkshowjump?jump=firstslide" highlightClick="1"/>
          </p:cNvPr>
          <p:cNvSpPr/>
          <p:nvPr/>
        </p:nvSpPr>
        <p:spPr bwMode="auto">
          <a:xfrm>
            <a:off x="10287000" y="5098557"/>
            <a:ext cx="474785" cy="330079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0596594" y="5857892"/>
            <a:ext cx="500066" cy="428628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56078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56078"/>
                  <a:invGamma/>
                </a:schemeClr>
              </a:gs>
            </a:gsLst>
            <a:lin ang="2700000" scaled="1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 4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39994838"/>
              </p:ext>
            </p:extLst>
          </p:nvPr>
        </p:nvGraphicFramePr>
        <p:xfrm>
          <a:off x="695400" y="430335"/>
          <a:ext cx="8856984" cy="6023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2417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 bwMode="auto">
          <a:xfrm rot="16200000">
            <a:off x="10618117" y="4829172"/>
            <a:ext cx="457200" cy="1524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 rot="16200000">
            <a:off x="10633748" y="4016863"/>
            <a:ext cx="457200" cy="1524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 rot="16200000">
            <a:off x="10647485" y="3316409"/>
            <a:ext cx="457200" cy="1524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 rot="16200000">
            <a:off x="10630817" y="2445119"/>
            <a:ext cx="457200" cy="1524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 rot="16200000">
            <a:off x="10618117" y="1836251"/>
            <a:ext cx="457200" cy="1524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 rot="16200000">
            <a:off x="10618117" y="980893"/>
            <a:ext cx="457200" cy="1524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0008517" y="430335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مقدمه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0021217" y="1181100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ریزفضاهای خوابگاه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10021217" y="1939681"/>
            <a:ext cx="1676400" cy="55098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سرانه فضاها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10037885" y="2724638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توصیه های طراحی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10037885" y="3484315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نمونه های موردی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10037885" y="4243992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منابع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10037885" y="5015035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11" name="Action Button: Return 10">
            <a:hlinkClick r:id="" action="ppaction://hlinkshowjump?jump=lastslideviewed" highlightClick="1"/>
          </p:cNvPr>
          <p:cNvSpPr/>
          <p:nvPr/>
        </p:nvSpPr>
        <p:spPr bwMode="auto">
          <a:xfrm>
            <a:off x="11054802" y="5061926"/>
            <a:ext cx="439615" cy="356821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13" name="Action Button: Home 12">
            <a:hlinkClick r:id="" action="ppaction://hlinkshowjump?jump=firstslide" highlightClick="1"/>
          </p:cNvPr>
          <p:cNvSpPr/>
          <p:nvPr/>
        </p:nvSpPr>
        <p:spPr bwMode="auto">
          <a:xfrm>
            <a:off x="10287000" y="5098557"/>
            <a:ext cx="474785" cy="330079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0596594" y="5857892"/>
            <a:ext cx="500066" cy="428628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56078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56078"/>
                  <a:invGamma/>
                </a:schemeClr>
              </a:gs>
            </a:gsLst>
            <a:lin ang="2700000" scaled="1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  6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818939" y="557758"/>
            <a:ext cx="6695926" cy="585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defRPr sz="36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858838" indent="-396875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254125" indent="-3937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597025" indent="-341313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882775" indent="-284163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70163" indent="-346075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3027363" indent="-346075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84563" indent="-346075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941763" indent="-346075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342900" indent="-342900" algn="r" rt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a-IR" sz="20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مساحت کف خوابگاه برای تخت های یک طبقه:  3.1 متر مربع </a:t>
            </a:r>
            <a:endParaRPr lang="en-US" sz="2000" dirty="0" smtClean="0">
              <a:solidFill>
                <a:schemeClr val="tx1"/>
              </a:solidFill>
              <a:effectLst/>
              <a:cs typeface="B Nazanin" pitchFamily="2" charset="-78"/>
            </a:endParaRPr>
          </a:p>
          <a:p>
            <a:pPr marL="342900" indent="-342900" algn="r" rt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a-IR" sz="20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مساحت کف خوابگاه برای تخت های دو طبقه: 6.31 متر مربع</a:t>
            </a:r>
            <a:endParaRPr lang="en-US" sz="2000" dirty="0" smtClean="0">
              <a:solidFill>
                <a:schemeClr val="tx1"/>
              </a:solidFill>
              <a:effectLst/>
              <a:cs typeface="B Nazanin" pitchFamily="2" charset="-78"/>
            </a:endParaRPr>
          </a:p>
          <a:p>
            <a:pPr marL="342900" indent="-342900" algn="r" rt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a-IR" sz="20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هال ورودی: 0.28 متر مربع</a:t>
            </a:r>
            <a:endParaRPr lang="en-US" sz="2000" dirty="0" smtClean="0">
              <a:solidFill>
                <a:schemeClr val="tx1"/>
              </a:solidFill>
              <a:effectLst/>
              <a:cs typeface="B Nazanin" pitchFamily="2" charset="-78"/>
            </a:endParaRPr>
          </a:p>
          <a:p>
            <a:pPr marL="342900" indent="-342900" algn="r" rt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a-IR" sz="20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سالن نشیمن:0.37 تا 0.46 متر مربع</a:t>
            </a:r>
            <a:endParaRPr lang="en-US" sz="2000" dirty="0" smtClean="0">
              <a:solidFill>
                <a:schemeClr val="tx1"/>
              </a:solidFill>
              <a:effectLst/>
              <a:cs typeface="B Nazanin" pitchFamily="2" charset="-78"/>
            </a:endParaRPr>
          </a:p>
          <a:p>
            <a:pPr marL="342900" indent="-342900" algn="r" rt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a-IR" sz="20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انبار: 0.4 متر مربع</a:t>
            </a:r>
            <a:endParaRPr lang="en-US" sz="2000" dirty="0" smtClean="0">
              <a:solidFill>
                <a:schemeClr val="tx1"/>
              </a:solidFill>
              <a:effectLst/>
              <a:cs typeface="B Nazanin" pitchFamily="2" charset="-78"/>
            </a:endParaRPr>
          </a:p>
          <a:p>
            <a:pPr marL="274320" indent="-274320" algn="r" rtl="1" fontAlgn="auto">
              <a:spcAft>
                <a:spcPts val="0"/>
              </a:spcAft>
              <a:buFont typeface="Wingdings 2"/>
              <a:buNone/>
              <a:defRPr/>
            </a:pPr>
            <a:endParaRPr lang="fa-IR" dirty="0" smtClean="0">
              <a:cs typeface="2  Nazanin" pitchFamily="2" charset="-78"/>
            </a:endParaRPr>
          </a:p>
          <a:p>
            <a:pPr marL="274320" indent="-274320" algn="r" rtl="1" fontAlgn="auto">
              <a:spcAft>
                <a:spcPts val="0"/>
              </a:spcAft>
              <a:buFont typeface="Wingdings 2"/>
              <a:buNone/>
              <a:defRPr/>
            </a:pPr>
            <a:r>
              <a:rPr lang="fa-IR" b="1" dirty="0" smtClean="0">
                <a:cs typeface="2  Nazanin" pitchFamily="2" charset="-78"/>
              </a:rPr>
              <a:t>نکات مهم:</a:t>
            </a:r>
            <a:endParaRPr lang="en-US" b="1" dirty="0" smtClean="0">
              <a:cs typeface="2  Nazanin" pitchFamily="2" charset="-78"/>
            </a:endParaRPr>
          </a:p>
          <a:p>
            <a:pPr marL="342900" indent="-342900" algn="r" rt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a-IR" sz="20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حداقل عرض راهرو 1 متر</a:t>
            </a:r>
            <a:endParaRPr lang="en-US" sz="2000" dirty="0" smtClean="0">
              <a:solidFill>
                <a:schemeClr val="tx1"/>
              </a:solidFill>
              <a:effectLst/>
              <a:cs typeface="B Nazanin" pitchFamily="2" charset="-78"/>
            </a:endParaRPr>
          </a:p>
          <a:p>
            <a:pPr marL="342900" indent="-342900" algn="r" rt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a-IR" sz="20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حداقل عرض انباری 0.75 متر</a:t>
            </a:r>
            <a:endParaRPr lang="en-US" sz="2000" dirty="0" smtClean="0">
              <a:solidFill>
                <a:schemeClr val="tx1"/>
              </a:solidFill>
              <a:effectLst/>
              <a:cs typeface="B Nazanin" pitchFamily="2" charset="-78"/>
            </a:endParaRPr>
          </a:p>
          <a:p>
            <a:pPr marL="342900" indent="-342900" algn="r" rt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a-IR" sz="20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حداقل عرض بالکن 1 متر</a:t>
            </a:r>
            <a:endParaRPr lang="en-US" sz="2000" dirty="0" smtClean="0">
              <a:solidFill>
                <a:schemeClr val="tx1"/>
              </a:solidFill>
              <a:effectLst/>
              <a:cs typeface="B Nazanin" pitchFamily="2" charset="-78"/>
            </a:endParaRPr>
          </a:p>
          <a:p>
            <a:pPr marL="342900" indent="-342900" algn="r" rt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a-IR" sz="20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برای بیش از 5 نفر حمام باید از توالت جدا باشد.</a:t>
            </a:r>
            <a:endParaRPr lang="en-US" sz="2000" dirty="0" smtClean="0">
              <a:solidFill>
                <a:schemeClr val="tx1"/>
              </a:solidFill>
              <a:effectLst/>
              <a:cs typeface="B Nazanin" pitchFamily="2" charset="-78"/>
            </a:endParaRPr>
          </a:p>
        </p:txBody>
      </p:sp>
      <p:pic>
        <p:nvPicPr>
          <p:cNvPr id="32" name="Picture 2" descr="F:\soroor\Courses\arch. design IV\selection-tarh\san fransisco\sanfran-dormitor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84" y="336226"/>
            <a:ext cx="3600400" cy="302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" descr="F:\soroor\Courses\arch. design IV\selection-tarh\Baker House Dormitory\bakerhs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72" y="3541279"/>
            <a:ext cx="3960440" cy="2869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35901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 bwMode="auto">
          <a:xfrm rot="16200000">
            <a:off x="10618117" y="4829172"/>
            <a:ext cx="457200" cy="1524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 rot="16200000">
            <a:off x="10633748" y="4016863"/>
            <a:ext cx="457200" cy="1524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 rot="16200000">
            <a:off x="10647485" y="3316409"/>
            <a:ext cx="457200" cy="1524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 rot="16200000">
            <a:off x="10630817" y="2445119"/>
            <a:ext cx="457200" cy="1524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 rot="16200000">
            <a:off x="10618117" y="1836251"/>
            <a:ext cx="457200" cy="1524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 rot="16200000">
            <a:off x="10618117" y="980893"/>
            <a:ext cx="457200" cy="1524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0008517" y="430335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مقدمه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0021217" y="1181100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ریزفضاهای خوابگاه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10021217" y="1939681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سرانه فضاها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10037885" y="2724638"/>
            <a:ext cx="1676400" cy="55098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توصیه های طراحی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10037885" y="3484315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نمونه های موردی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10037885" y="4243992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منابع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10037885" y="5015035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11" name="Action Button: Return 10">
            <a:hlinkClick r:id="" action="ppaction://hlinkshowjump?jump=lastslideviewed" highlightClick="1"/>
          </p:cNvPr>
          <p:cNvSpPr/>
          <p:nvPr/>
        </p:nvSpPr>
        <p:spPr bwMode="auto">
          <a:xfrm>
            <a:off x="11054802" y="5061926"/>
            <a:ext cx="439615" cy="356821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13" name="Action Button: Home 12">
            <a:hlinkClick r:id="" action="ppaction://hlinkshowjump?jump=firstslide" highlightClick="1"/>
          </p:cNvPr>
          <p:cNvSpPr/>
          <p:nvPr/>
        </p:nvSpPr>
        <p:spPr bwMode="auto">
          <a:xfrm>
            <a:off x="10287000" y="5098557"/>
            <a:ext cx="474785" cy="330079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0596594" y="5857892"/>
            <a:ext cx="500066" cy="428628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56078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56078"/>
                  <a:invGamma/>
                </a:schemeClr>
              </a:gs>
            </a:gsLst>
            <a:lin ang="2700000" scaled="1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  7</a:t>
            </a:r>
          </a:p>
        </p:txBody>
      </p:sp>
      <p:sp>
        <p:nvSpPr>
          <p:cNvPr id="2" name="Rectangle 1"/>
          <p:cNvSpPr/>
          <p:nvPr/>
        </p:nvSpPr>
        <p:spPr>
          <a:xfrm>
            <a:off x="673170" y="1456592"/>
            <a:ext cx="909523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000" dirty="0" smtClean="0">
                <a:cs typeface="B Nazanin" pitchFamily="2" charset="-78"/>
              </a:rPr>
              <a:t>1) اتاق </a:t>
            </a:r>
            <a:r>
              <a:rPr lang="fa-IR" sz="2000" dirty="0">
                <a:cs typeface="B Nazanin" pitchFamily="2" charset="-78"/>
              </a:rPr>
              <a:t>های خواب بایستی به گونه ای طراحی شوند که همگی دارای نور طبیعی روز بوده و از لحاظ جهت گیری اقلیمی در جهت مناسب از نظر تابش خورشید و وزش باد غالب </a:t>
            </a:r>
            <a:r>
              <a:rPr lang="fa-IR" sz="2000" dirty="0" smtClean="0">
                <a:cs typeface="B Nazanin" pitchFamily="2" charset="-78"/>
              </a:rPr>
              <a:t>باشند.</a:t>
            </a:r>
          </a:p>
          <a:p>
            <a:pPr algn="just" rtl="1"/>
            <a:r>
              <a:rPr lang="fa-IR" sz="2000" dirty="0">
                <a:cs typeface="B Nazanin" pitchFamily="2" charset="-78"/>
              </a:rPr>
              <a:t/>
            </a:r>
            <a:br>
              <a:rPr lang="fa-IR" sz="2000" dirty="0">
                <a:cs typeface="B Nazanin" pitchFamily="2" charset="-78"/>
              </a:rPr>
            </a:br>
            <a:r>
              <a:rPr lang="fa-IR" sz="2000" dirty="0">
                <a:cs typeface="B Nazanin" pitchFamily="2" charset="-78"/>
              </a:rPr>
              <a:t>۲) از لحاظ طراحی داخلی اتاق های خواب بایستی طراحی چنان صورت گیرد که هنگام استفاده از تخت خواب نور مصنوعی موجود برای هیچکدام از ساکنین ایجاد مزاحمت نکرده و حریم خصوصی آن ها حفظ </a:t>
            </a:r>
            <a:r>
              <a:rPr lang="fa-IR" sz="2000" dirty="0" smtClean="0">
                <a:cs typeface="B Nazanin" pitchFamily="2" charset="-78"/>
              </a:rPr>
              <a:t>شود.</a:t>
            </a:r>
          </a:p>
          <a:p>
            <a:pPr algn="just" rtl="1"/>
            <a:r>
              <a:rPr lang="fa-IR" sz="2000" dirty="0">
                <a:cs typeface="B Nazanin" pitchFamily="2" charset="-78"/>
              </a:rPr>
              <a:t/>
            </a:r>
            <a:br>
              <a:rPr lang="fa-IR" sz="2000" dirty="0">
                <a:cs typeface="B Nazanin" pitchFamily="2" charset="-78"/>
              </a:rPr>
            </a:br>
            <a:r>
              <a:rPr lang="fa-IR" sz="2000" dirty="0">
                <a:cs typeface="B Nazanin" pitchFamily="2" charset="-78"/>
              </a:rPr>
              <a:t>۳) هنگام طراحی اتاق ها برای هر ۳-۴ اتاق یک لابی کوچک جهت نشستن و اجتماعات دوستانه ایجاد </a:t>
            </a:r>
            <a:r>
              <a:rPr lang="fa-IR" sz="2000" dirty="0" smtClean="0">
                <a:cs typeface="B Nazanin" pitchFamily="2" charset="-78"/>
              </a:rPr>
              <a:t>شود.</a:t>
            </a:r>
          </a:p>
          <a:p>
            <a:pPr algn="just" rtl="1"/>
            <a:r>
              <a:rPr lang="fa-IR" sz="2000" dirty="0">
                <a:cs typeface="B Nazanin" pitchFamily="2" charset="-78"/>
              </a:rPr>
              <a:t/>
            </a:r>
            <a:br>
              <a:rPr lang="fa-IR" sz="2000" dirty="0">
                <a:cs typeface="B Nazanin" pitchFamily="2" charset="-78"/>
              </a:rPr>
            </a:br>
            <a:r>
              <a:rPr lang="fa-IR" sz="2000" dirty="0">
                <a:cs typeface="B Nazanin" pitchFamily="2" charset="-78"/>
              </a:rPr>
              <a:t>۴) در ورودی اتاق های خواب به گونه ای طراحی شود که علاوه بر ایجاد فضایی ویژه کفش و تعویض لباس به گونه ای که دید نداشته باشد فضای داخلی اتاق از بیرون قابل رویت </a:t>
            </a:r>
            <a:r>
              <a:rPr lang="fa-IR" sz="2000" dirty="0" smtClean="0">
                <a:cs typeface="B Nazanin" pitchFamily="2" charset="-78"/>
              </a:rPr>
              <a:t>نباشد.</a:t>
            </a:r>
          </a:p>
          <a:p>
            <a:pPr algn="just" rtl="1"/>
            <a:r>
              <a:rPr lang="fa-IR" sz="2000" dirty="0">
                <a:cs typeface="B Nazanin" pitchFamily="2" charset="-78"/>
              </a:rPr>
              <a:t/>
            </a:r>
            <a:br>
              <a:rPr lang="fa-IR" sz="2000" dirty="0">
                <a:cs typeface="B Nazanin" pitchFamily="2" charset="-78"/>
              </a:rPr>
            </a:br>
            <a:r>
              <a:rPr lang="fa-IR" sz="2000" dirty="0">
                <a:cs typeface="B Nazanin" pitchFamily="2" charset="-78"/>
              </a:rPr>
              <a:t>۵) اتاق سرپرستی بایستی دید و تسلط کافی برای کنترل مجموعه را داشته باشد و تا حد امکان رفت و آمد ها را کنترل نمایید البته به گونه ای که احساس ناخوشایندی را برای ساکنان خوابگاه ایجاد نکند</a:t>
            </a:r>
            <a:br>
              <a:rPr lang="fa-IR" sz="2000" dirty="0">
                <a:cs typeface="B Nazanin" pitchFamily="2" charset="-78"/>
              </a:rPr>
            </a:br>
            <a:r>
              <a:rPr lang="fa-IR" sz="2000" dirty="0">
                <a:cs typeface="B Nazanin" pitchFamily="2" charset="-78"/>
              </a:rPr>
              <a:t>۶)فضاهای رفاهی مانند سالن ورزشی که به دلیل نوع کاربری و ازدحام جمعیت استفاده کننده آلودگی صوتی بالایی دارند بایستی در مکانی طراحی شوند که برای بخش اقامتی ایجاد مزاحمت </a:t>
            </a:r>
            <a:r>
              <a:rPr lang="fa-IR" sz="2000" dirty="0" smtClean="0">
                <a:cs typeface="B Nazanin" pitchFamily="2" charset="-78"/>
              </a:rPr>
              <a:t>ننمایند.</a:t>
            </a:r>
            <a:endParaRPr lang="fa-IR" sz="2000" dirty="0">
              <a:cs typeface="B Nazanin" pitchFamily="2" charset="-78"/>
            </a:endParaRPr>
          </a:p>
        </p:txBody>
      </p:sp>
      <p:sp>
        <p:nvSpPr>
          <p:cNvPr id="3" name="Flowchart: Punched Tape 2"/>
          <p:cNvSpPr/>
          <p:nvPr/>
        </p:nvSpPr>
        <p:spPr bwMode="auto">
          <a:xfrm>
            <a:off x="5735960" y="376428"/>
            <a:ext cx="3744416" cy="804672"/>
          </a:xfrm>
          <a:prstGeom prst="flowChartPunchedTape">
            <a:avLst/>
          </a:prstGeom>
          <a:gradFill rotWithShape="0">
            <a:gsLst>
              <a:gs pos="0">
                <a:schemeClr val="accent2">
                  <a:gamma/>
                  <a:shade val="56078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56078"/>
                  <a:invGamma/>
                </a:schemeClr>
              </a:gs>
            </a:gsLst>
            <a:lin ang="2700000" scaled="1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latin typeface="Blackadder ITC" pitchFamily="82" charset="0"/>
                <a:cs typeface="B Nazanin" pitchFamily="2" charset="-78"/>
              </a:rPr>
              <a:t>اصول طراحی خوابگاه دانشجویی</a:t>
            </a:r>
          </a:p>
        </p:txBody>
      </p:sp>
    </p:spTree>
    <p:extLst>
      <p:ext uri="{BB962C8B-B14F-4D97-AF65-F5344CB8AC3E}">
        <p14:creationId xmlns:p14="http://schemas.microsoft.com/office/powerpoint/2010/main" val="29606427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 bwMode="auto">
          <a:xfrm rot="16200000">
            <a:off x="10618117" y="4829172"/>
            <a:ext cx="457200" cy="1524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 rot="16200000">
            <a:off x="10633748" y="4016863"/>
            <a:ext cx="457200" cy="1524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 rot="16200000">
            <a:off x="10647485" y="3316409"/>
            <a:ext cx="457200" cy="1524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 rot="16200000">
            <a:off x="10630817" y="2445119"/>
            <a:ext cx="457200" cy="1524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 rot="16200000">
            <a:off x="10618117" y="1836251"/>
            <a:ext cx="457200" cy="1524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 rot="16200000">
            <a:off x="10618117" y="980893"/>
            <a:ext cx="457200" cy="1524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0008517" y="430335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مقدمه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0021217" y="1181100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ریزفضاهای خوابگاه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10021217" y="1939681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سرانه فضاها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10037885" y="2724638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توصیه های طراحی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10037885" y="3484315"/>
            <a:ext cx="1676400" cy="55098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نمونه های موردی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10037885" y="4243992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Titr" panose="00000700000000000000" pitchFamily="2" charset="-78"/>
              </a:rPr>
              <a:t>منابع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10037885" y="5015035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11" name="Action Button: Return 10">
            <a:hlinkClick r:id="" action="ppaction://hlinkshowjump?jump=lastslideviewed" highlightClick="1"/>
          </p:cNvPr>
          <p:cNvSpPr/>
          <p:nvPr/>
        </p:nvSpPr>
        <p:spPr bwMode="auto">
          <a:xfrm>
            <a:off x="11054802" y="5061926"/>
            <a:ext cx="439615" cy="356821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13" name="Action Button: Home 12">
            <a:hlinkClick r:id="" action="ppaction://hlinkshowjump?jump=firstslide" highlightClick="1"/>
          </p:cNvPr>
          <p:cNvSpPr/>
          <p:nvPr/>
        </p:nvSpPr>
        <p:spPr bwMode="auto">
          <a:xfrm>
            <a:off x="10287000" y="5098557"/>
            <a:ext cx="474785" cy="330079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0596594" y="5857892"/>
            <a:ext cx="500066" cy="428628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56078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56078"/>
                  <a:invGamma/>
                </a:schemeClr>
              </a:gs>
            </a:gsLst>
            <a:lin ang="2700000" scaled="1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  10</a:t>
            </a:r>
          </a:p>
        </p:txBody>
      </p:sp>
      <p:sp>
        <p:nvSpPr>
          <p:cNvPr id="32" name="Line Callout 2 (Border and Accent Bar) 31"/>
          <p:cNvSpPr/>
          <p:nvPr/>
        </p:nvSpPr>
        <p:spPr bwMode="auto">
          <a:xfrm>
            <a:off x="8328248" y="461839"/>
            <a:ext cx="1368152" cy="612648"/>
          </a:xfrm>
          <a:prstGeom prst="accentBorderCallout2">
            <a:avLst/>
          </a:prstGeom>
          <a:gradFill rotWithShape="0">
            <a:gsLst>
              <a:gs pos="0">
                <a:schemeClr val="accent2">
                  <a:gamma/>
                  <a:shade val="56078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56078"/>
                  <a:invGamma/>
                </a:schemeClr>
              </a:gs>
            </a:gsLst>
            <a:lin ang="2700000" scaled="1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Nazanin" pitchFamily="2" charset="-78"/>
              </a:rPr>
              <a:t>نمونه خارجی</a:t>
            </a:r>
          </a:p>
        </p:txBody>
      </p:sp>
      <p:sp>
        <p:nvSpPr>
          <p:cNvPr id="2" name="Rectangle 1"/>
          <p:cNvSpPr/>
          <p:nvPr/>
        </p:nvSpPr>
        <p:spPr>
          <a:xfrm>
            <a:off x="5807968" y="1186276"/>
            <a:ext cx="19255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cs typeface="B Nazanin" pitchFamily="2" charset="-78"/>
              </a:rPr>
              <a:t>Simmons Hall</a:t>
            </a:r>
            <a:endParaRPr lang="fa-IR" sz="2400" b="1" dirty="0">
              <a:solidFill>
                <a:srgbClr val="FFFF00"/>
              </a:solidFill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9376" y="1647941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000" b="1" dirty="0">
                <a:solidFill>
                  <a:schemeClr val="accent3">
                    <a:lumMod val="40000"/>
                    <a:lumOff val="60000"/>
                  </a:schemeClr>
                </a:solidFill>
                <a:cs typeface="B Nazanin" pitchFamily="2" charset="-78"/>
              </a:rPr>
              <a:t>Architect:</a:t>
            </a:r>
            <a:r>
              <a:rPr lang="en-US" sz="2000" b="1" dirty="0">
                <a:cs typeface="B Nazanin" pitchFamily="2" charset="-78"/>
              </a:rPr>
              <a:t> </a:t>
            </a:r>
            <a:r>
              <a:rPr lang="en-US" sz="2000" dirty="0" smtClean="0">
                <a:cs typeface="B Nazanin" pitchFamily="2" charset="-78"/>
              </a:rPr>
              <a:t>Steven </a:t>
            </a:r>
            <a:r>
              <a:rPr lang="en-US" sz="2000" dirty="0">
                <a:cs typeface="B Nazanin" pitchFamily="2" charset="-78"/>
              </a:rPr>
              <a:t>Holl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000" b="1" dirty="0">
                <a:solidFill>
                  <a:schemeClr val="accent3">
                    <a:lumMod val="40000"/>
                    <a:lumOff val="60000"/>
                  </a:schemeClr>
                </a:solidFill>
                <a:cs typeface="B Nazanin" pitchFamily="2" charset="-78"/>
              </a:rPr>
              <a:t>Location: </a:t>
            </a:r>
            <a:r>
              <a:rPr lang="en-US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cs typeface="B Nazanin" pitchFamily="2" charset="-78"/>
              </a:rPr>
              <a:t> </a:t>
            </a:r>
            <a:r>
              <a:rPr lang="en-US" sz="2000" dirty="0" smtClean="0">
                <a:cs typeface="B Nazanin" pitchFamily="2" charset="-78"/>
              </a:rPr>
              <a:t>229 </a:t>
            </a:r>
            <a:r>
              <a:rPr lang="en-US" sz="2000" dirty="0">
                <a:cs typeface="B Nazanin" pitchFamily="2" charset="-78"/>
              </a:rPr>
              <a:t>Vassar Street, MIT </a:t>
            </a:r>
            <a:r>
              <a:rPr lang="en-US" sz="2000" dirty="0" smtClean="0">
                <a:cs typeface="B Nazanin" pitchFamily="2" charset="-78"/>
              </a:rPr>
              <a:t>Campus Date  </a:t>
            </a:r>
            <a:r>
              <a:rPr lang="en-US" sz="2000" dirty="0">
                <a:cs typeface="B Nazanin" pitchFamily="2" charset="-78"/>
              </a:rPr>
              <a:t>2002  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000" b="1" dirty="0">
                <a:solidFill>
                  <a:schemeClr val="accent3">
                    <a:lumMod val="40000"/>
                    <a:lumOff val="60000"/>
                  </a:schemeClr>
                </a:solidFill>
                <a:cs typeface="B Nazanin" pitchFamily="2" charset="-78"/>
              </a:rPr>
              <a:t>Building Type:</a:t>
            </a:r>
            <a:r>
              <a:rPr lang="en-US" sz="2000" b="1" dirty="0">
                <a:cs typeface="B Nazanin" pitchFamily="2" charset="-78"/>
              </a:rPr>
              <a:t> </a:t>
            </a:r>
            <a:r>
              <a:rPr lang="en-US" sz="2000" dirty="0">
                <a:cs typeface="B Nazanin" pitchFamily="2" charset="-78"/>
              </a:rPr>
              <a:t>dormitory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cs typeface="B Nazanin" pitchFamily="2" charset="-78"/>
              </a:rPr>
              <a:t>Construction</a:t>
            </a:r>
            <a:r>
              <a:rPr lang="en-US" sz="2000" b="1" dirty="0">
                <a:solidFill>
                  <a:schemeClr val="accent3">
                    <a:lumMod val="40000"/>
                    <a:lumOff val="60000"/>
                  </a:schemeClr>
                </a:solidFill>
                <a:cs typeface="B Nazanin" pitchFamily="2" charset="-78"/>
              </a:rPr>
              <a:t> </a:t>
            </a:r>
            <a:r>
              <a:rPr lang="en-US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cs typeface="B Nazanin" pitchFamily="2" charset="-78"/>
              </a:rPr>
              <a:t>System:</a:t>
            </a:r>
            <a:r>
              <a:rPr lang="en-US" sz="2000" b="1" dirty="0" smtClean="0">
                <a:cs typeface="B Nazanin" pitchFamily="2" charset="-78"/>
              </a:rPr>
              <a:t> </a:t>
            </a:r>
            <a:r>
              <a:rPr lang="en-US" sz="2000" dirty="0">
                <a:cs typeface="B Nazanin" pitchFamily="2" charset="-78"/>
              </a:rPr>
              <a:t>concrete</a:t>
            </a:r>
          </a:p>
        </p:txBody>
      </p:sp>
      <p:pic>
        <p:nvPicPr>
          <p:cNvPr id="31" name="Picture 2" descr="F:\soroor\Courses\arch. design IV\selection-tarh\Simmons Hall\MIT_EXT3---W-PROJECT-HORIZ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888" y="3000130"/>
            <a:ext cx="4808024" cy="3286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49371" y="3481045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r" rtl="1">
              <a:buClr>
                <a:schemeClr val="bg1"/>
              </a:buClr>
              <a:buSzPct val="150000"/>
              <a:buFont typeface="Wingdings" pitchFamily="2" charset="2"/>
              <a:buChar char="q"/>
            </a:pPr>
            <a:r>
              <a:rPr lang="fa-IR" altLang="fa-IR" sz="2000" b="1" dirty="0">
                <a:cs typeface="B Nazanin" pitchFamily="2" charset="-78"/>
              </a:rPr>
              <a:t>نام مستعار </a:t>
            </a:r>
            <a:r>
              <a:rPr lang="fa-IR" altLang="fa-IR" sz="2000" dirty="0">
                <a:cs typeface="B Nazanin" pitchFamily="2" charset="-78"/>
              </a:rPr>
              <a:t>: </a:t>
            </a:r>
            <a:r>
              <a:rPr lang="en-US" altLang="fa-IR" sz="2000" dirty="0">
                <a:cs typeface="B Nazanin" pitchFamily="2" charset="-78"/>
              </a:rPr>
              <a:t>the spong </a:t>
            </a:r>
            <a:r>
              <a:rPr lang="en-US" altLang="fa-IR" sz="2000" dirty="0" smtClean="0">
                <a:cs typeface="B Nazanin" pitchFamily="2" charset="-78"/>
              </a:rPr>
              <a:t> </a:t>
            </a:r>
            <a:r>
              <a:rPr lang="fa-IR" altLang="fa-IR" sz="2000" dirty="0" smtClean="0">
                <a:cs typeface="B Nazanin" pitchFamily="2" charset="-78"/>
              </a:rPr>
              <a:t>(</a:t>
            </a:r>
            <a:r>
              <a:rPr lang="fa-IR" altLang="fa-IR" sz="2000" dirty="0">
                <a:cs typeface="B Nazanin" pitchFamily="2" charset="-78"/>
              </a:rPr>
              <a:t>اسفنج) </a:t>
            </a:r>
            <a:r>
              <a:rPr lang="fa-IR" altLang="fa-IR" sz="2000" dirty="0" smtClean="0">
                <a:cs typeface="B Nazanin" pitchFamily="2" charset="-78"/>
              </a:rPr>
              <a:t>یا</a:t>
            </a:r>
          </a:p>
          <a:p>
            <a:pPr marL="285750" indent="-285750" algn="r" rtl="1">
              <a:buClr>
                <a:schemeClr val="bg1"/>
              </a:buClr>
              <a:buSzPct val="150000"/>
              <a:buFont typeface="Wingdings" pitchFamily="2" charset="2"/>
              <a:buChar char="q"/>
            </a:pPr>
            <a:r>
              <a:rPr lang="en-US" altLang="fa-IR" sz="2000" dirty="0" smtClean="0">
                <a:cs typeface="B Nazanin" pitchFamily="2" charset="-78"/>
              </a:rPr>
              <a:t>  </a:t>
            </a:r>
            <a:r>
              <a:rPr lang="en-US" altLang="fa-IR" sz="2000" dirty="0">
                <a:cs typeface="B Nazanin" pitchFamily="2" charset="-78"/>
              </a:rPr>
              <a:t>space wuffle  </a:t>
            </a:r>
            <a:r>
              <a:rPr lang="fa-IR" altLang="fa-IR" sz="2000" dirty="0" smtClean="0">
                <a:cs typeface="B Nazanin" pitchFamily="2" charset="-78"/>
              </a:rPr>
              <a:t>( </a:t>
            </a:r>
            <a:r>
              <a:rPr lang="fa-IR" altLang="fa-IR" sz="2000" dirty="0">
                <a:cs typeface="B Nazanin" pitchFamily="2" charset="-78"/>
              </a:rPr>
              <a:t>فضای مشبک)</a:t>
            </a:r>
            <a:endParaRPr lang="en-US" altLang="fa-IR" sz="2000" dirty="0">
              <a:cs typeface="B Nazanin" pitchFamily="2" charset="-78"/>
            </a:endParaRPr>
          </a:p>
          <a:p>
            <a:pPr marL="285750" indent="-285750" algn="r" rtl="1">
              <a:buClr>
                <a:schemeClr val="bg1"/>
              </a:buClr>
              <a:buSzPct val="150000"/>
              <a:buFont typeface="Wingdings" pitchFamily="2" charset="2"/>
              <a:buChar char="q"/>
            </a:pPr>
            <a:r>
              <a:rPr lang="fa-IR" altLang="fa-IR" sz="2000" b="1" dirty="0">
                <a:cs typeface="B Nazanin" pitchFamily="2" charset="-78"/>
              </a:rPr>
              <a:t>ایده طراحی (</a:t>
            </a:r>
            <a:r>
              <a:rPr lang="en-US" altLang="fa-IR" sz="2000" b="1" dirty="0">
                <a:cs typeface="B Nazanin" pitchFamily="2" charset="-78"/>
              </a:rPr>
              <a:t>concept</a:t>
            </a:r>
            <a:r>
              <a:rPr lang="fa-IR" altLang="fa-IR" sz="2000" b="1" dirty="0">
                <a:cs typeface="B Nazanin" pitchFamily="2" charset="-78"/>
              </a:rPr>
              <a:t>) </a:t>
            </a:r>
            <a:r>
              <a:rPr lang="fa-IR" altLang="fa-IR" sz="2000" dirty="0">
                <a:cs typeface="B Nazanin" pitchFamily="2" charset="-78"/>
              </a:rPr>
              <a:t>: اسفنج</a:t>
            </a:r>
            <a:endParaRPr lang="en-US" altLang="fa-IR" sz="2000" dirty="0">
              <a:cs typeface="B Nazanin" pitchFamily="2" charset="-78"/>
            </a:endParaRPr>
          </a:p>
          <a:p>
            <a:pPr marL="285750" indent="-285750" algn="r" rtl="1">
              <a:buClr>
                <a:schemeClr val="bg1"/>
              </a:buClr>
              <a:buSzPct val="150000"/>
              <a:buFont typeface="Wingdings" pitchFamily="2" charset="2"/>
              <a:buChar char="q"/>
            </a:pPr>
            <a:r>
              <a:rPr lang="fa-IR" altLang="fa-IR" sz="2000" b="1" dirty="0">
                <a:cs typeface="B Nazanin" pitchFamily="2" charset="-78"/>
              </a:rPr>
              <a:t>ابعاد :</a:t>
            </a:r>
            <a:endParaRPr lang="en-US" altLang="fa-IR" sz="2000" b="1" dirty="0">
              <a:cs typeface="B Nazanin" pitchFamily="2" charset="-78"/>
            </a:endParaRPr>
          </a:p>
          <a:p>
            <a:pPr marL="285750" indent="-285750" algn="r" rtl="1">
              <a:buClr>
                <a:schemeClr val="bg1"/>
              </a:buClr>
              <a:buSzPct val="150000"/>
              <a:buFont typeface="Wingdings" pitchFamily="2" charset="2"/>
              <a:buChar char="q"/>
            </a:pPr>
            <a:r>
              <a:rPr lang="fa-IR" altLang="fa-IR" sz="2000" dirty="0">
                <a:cs typeface="B Nazanin" pitchFamily="2" charset="-78"/>
              </a:rPr>
              <a:t>طول: 137 متر</a:t>
            </a:r>
            <a:endParaRPr lang="en-US" altLang="fa-IR" sz="2000" dirty="0">
              <a:cs typeface="B Nazanin" pitchFamily="2" charset="-78"/>
            </a:endParaRPr>
          </a:p>
          <a:p>
            <a:pPr marL="285750" indent="-285750" algn="r" rtl="1">
              <a:buClr>
                <a:schemeClr val="bg1"/>
              </a:buClr>
              <a:buSzPct val="150000"/>
              <a:buFont typeface="Wingdings" pitchFamily="2" charset="2"/>
              <a:buChar char="q"/>
            </a:pPr>
            <a:r>
              <a:rPr lang="fa-IR" altLang="fa-IR" sz="2000" dirty="0">
                <a:cs typeface="B Nazanin" pitchFamily="2" charset="-78"/>
              </a:rPr>
              <a:t>ارتفاع: 10 طبقه</a:t>
            </a:r>
            <a:endParaRPr lang="en-US" altLang="fa-IR" sz="2000" dirty="0">
              <a:cs typeface="B Nazanin" pitchFamily="2" charset="-78"/>
            </a:endParaRPr>
          </a:p>
          <a:p>
            <a:pPr marL="285750" indent="-285750" algn="r" rtl="1">
              <a:buClr>
                <a:schemeClr val="bg1"/>
              </a:buClr>
              <a:buSzPct val="150000"/>
              <a:buFont typeface="Wingdings" pitchFamily="2" charset="2"/>
              <a:buChar char="q"/>
            </a:pPr>
            <a:r>
              <a:rPr lang="fa-IR" altLang="fa-IR" sz="2000" b="1" dirty="0">
                <a:cs typeface="B Nazanin" pitchFamily="2" charset="-78"/>
              </a:rPr>
              <a:t>ظرفیت: </a:t>
            </a:r>
            <a:r>
              <a:rPr lang="fa-IR" altLang="fa-IR" sz="2000" dirty="0" smtClean="0">
                <a:cs typeface="B Nazanin" pitchFamily="2" charset="-78"/>
              </a:rPr>
              <a:t>350نفر </a:t>
            </a:r>
            <a:r>
              <a:rPr lang="fa-IR" altLang="fa-IR" sz="2000" dirty="0">
                <a:cs typeface="B Nazanin" pitchFamily="2" charset="-78"/>
              </a:rPr>
              <a:t>شامل </a:t>
            </a:r>
            <a:r>
              <a:rPr lang="fa-IR" altLang="fa-IR" sz="2000" dirty="0" smtClean="0">
                <a:cs typeface="B Nazanin" pitchFamily="2" charset="-78"/>
              </a:rPr>
              <a:t>دانشجویان،</a:t>
            </a:r>
          </a:p>
          <a:p>
            <a:pPr marL="285750" indent="-285750" algn="r" rtl="1">
              <a:buClr>
                <a:schemeClr val="bg1"/>
              </a:buClr>
              <a:buSzPct val="150000"/>
              <a:buFont typeface="Wingdings" pitchFamily="2" charset="2"/>
              <a:buChar char="q"/>
            </a:pPr>
            <a:r>
              <a:rPr lang="fa-IR" altLang="fa-IR" sz="2000" dirty="0" smtClean="0">
                <a:cs typeface="B Nazanin" pitchFamily="2" charset="-78"/>
              </a:rPr>
              <a:t> </a:t>
            </a:r>
            <a:r>
              <a:rPr lang="fa-IR" altLang="fa-IR" sz="2000" dirty="0">
                <a:cs typeface="B Nazanin" pitchFamily="2" charset="-78"/>
              </a:rPr>
              <a:t>استاد یاران و مهمانان</a:t>
            </a:r>
            <a:endParaRPr lang="en-US" altLang="fa-IR" sz="20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9763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lth_Plan_Exec_Forum 2006">
  <a:themeElements>
    <a:clrScheme name="Health_Plan_Exec_Forum 2006 1">
      <a:dk1>
        <a:srgbClr val="000000"/>
      </a:dk1>
      <a:lt1>
        <a:srgbClr val="FFFFFF"/>
      </a:lt1>
      <a:dk2>
        <a:srgbClr val="006600"/>
      </a:dk2>
      <a:lt2>
        <a:srgbClr val="FFCC29"/>
      </a:lt2>
      <a:accent1>
        <a:srgbClr val="FCEB98"/>
      </a:accent1>
      <a:accent2>
        <a:srgbClr val="33CC33"/>
      </a:accent2>
      <a:accent3>
        <a:srgbClr val="AAB8AA"/>
      </a:accent3>
      <a:accent4>
        <a:srgbClr val="DADADA"/>
      </a:accent4>
      <a:accent5>
        <a:srgbClr val="FDF3CA"/>
      </a:accent5>
      <a:accent6>
        <a:srgbClr val="2DB92D"/>
      </a:accent6>
      <a:hlink>
        <a:srgbClr val="3399FF"/>
      </a:hlink>
      <a:folHlink>
        <a:srgbClr val="FF99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2">
                <a:gamma/>
                <a:shade val="56078"/>
                <a:invGamma/>
              </a:schemeClr>
            </a:gs>
            <a:gs pos="50000">
              <a:schemeClr val="accent2"/>
            </a:gs>
            <a:gs pos="100000">
              <a:schemeClr val="accent2">
                <a:gamma/>
                <a:shade val="56078"/>
                <a:invGamma/>
              </a:schemeClr>
            </a:gs>
          </a:gsLst>
          <a:lin ang="2700000" scaled="1"/>
        </a:gra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lackadder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2">
                <a:gamma/>
                <a:shade val="56078"/>
                <a:invGamma/>
              </a:schemeClr>
            </a:gs>
            <a:gs pos="50000">
              <a:schemeClr val="accent2"/>
            </a:gs>
            <a:gs pos="100000">
              <a:schemeClr val="accent2">
                <a:gamma/>
                <a:shade val="56078"/>
                <a:invGamma/>
              </a:schemeClr>
            </a:gs>
          </a:gsLst>
          <a:lin ang="2700000" scaled="1"/>
        </a:gra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lackadder ITC" pitchFamily="82" charset="0"/>
          </a:defRPr>
        </a:defPPr>
      </a:lstStyle>
    </a:lnDef>
  </a:objectDefaults>
  <a:extraClrSchemeLst>
    <a:extraClrScheme>
      <a:clrScheme name="Health_Plan_Exec_Forum 2006 1">
        <a:dk1>
          <a:srgbClr val="000000"/>
        </a:dk1>
        <a:lt1>
          <a:srgbClr val="FFFFFF"/>
        </a:lt1>
        <a:dk2>
          <a:srgbClr val="006600"/>
        </a:dk2>
        <a:lt2>
          <a:srgbClr val="FFCC29"/>
        </a:lt2>
        <a:accent1>
          <a:srgbClr val="FCEB98"/>
        </a:accent1>
        <a:accent2>
          <a:srgbClr val="33CC33"/>
        </a:accent2>
        <a:accent3>
          <a:srgbClr val="AAB8AA"/>
        </a:accent3>
        <a:accent4>
          <a:srgbClr val="DADADA"/>
        </a:accent4>
        <a:accent5>
          <a:srgbClr val="FDF3CA"/>
        </a:accent5>
        <a:accent6>
          <a:srgbClr val="2DB92D"/>
        </a:accent6>
        <a:hlink>
          <a:srgbClr val="3399FF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EE0E26B-65BB-4231-99E7-6620982693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TS010286773</Template>
  <TotalTime>153</TotalTime>
  <Words>614</Words>
  <Application>Microsoft Office PowerPoint</Application>
  <PresentationFormat>Custom</PresentationFormat>
  <Paragraphs>112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Health_Plan_Exec_Forum 2006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OMID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KHABGAH</dc:title>
  <dc:creator>OMID</dc:creator>
  <dc:description>OMID</dc:description>
  <cp:lastModifiedBy>MRT Pack 24 DVDs</cp:lastModifiedBy>
  <cp:revision>105</cp:revision>
  <dcterms:created xsi:type="dcterms:W3CDTF">2014-03-11T08:12:38Z</dcterms:created>
  <dcterms:modified xsi:type="dcterms:W3CDTF">2020-03-03T10:05:21Z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TC102867739990</vt:lpwstr>
  </property>
</Properties>
</file>