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76" r:id="rId2"/>
    <p:sldId id="277" r:id="rId3"/>
    <p:sldId id="258" r:id="rId4"/>
    <p:sldId id="259" r:id="rId5"/>
    <p:sldId id="30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772" autoAdjust="0"/>
  </p:normalViewPr>
  <p:slideViewPr>
    <p:cSldViewPr snapToGrid="0">
      <p:cViewPr varScale="1">
        <p:scale>
          <a:sx n="69" d="100"/>
          <a:sy n="69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6" Type="http://schemas.openxmlformats.org/officeDocument/2006/relationships/image" Target="../media/image7.e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F1B52-0B76-47EE-B405-4B9BA0348A59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ED2E3-2069-49EC-BA54-F56455F11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47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DA9FFB-83AD-4CC8-884A-4E2FD5146A8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65277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90E170-4BD1-49E2-A259-01CFB83CAFE0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8483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42B7C3-1E08-4D01-B862-83BA8DDC42BC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90462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8F9267-3868-4BFC-A352-10ED1669C3CF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59500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ABA4B0-5FE6-4FEC-A56C-380A732169A7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588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  <p:sndAc>
          <p:endSnd/>
        </p:sndAc>
      </p:transition>
    </mc:Choice>
    <mc:Fallback xmlns="">
      <p:transition advClick="0">
        <p:cut/>
        <p:sndAc>
          <p:endSnd/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  <p:sndAc>
          <p:endSnd/>
        </p:sndAc>
      </p:transition>
    </mc:Choice>
    <mc:Fallback xmlns="">
      <p:transition advClick="0">
        <p:cut/>
        <p:sndAc>
          <p:endSnd/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  <p:sndAc>
          <p:endSnd/>
        </p:sndAc>
      </p:transition>
    </mc:Choice>
    <mc:Fallback xmlns="">
      <p:transition advClick="0">
        <p:cut/>
        <p:sndAc>
          <p:endSnd/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  <p:sndAc>
          <p:endSnd/>
        </p:sndAc>
      </p:transition>
    </mc:Choice>
    <mc:Fallback xmlns="">
      <p:transition advClick="0">
        <p:cut/>
        <p:sndAc>
          <p:endSnd/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  <p:sndAc>
          <p:endSnd/>
        </p:sndAc>
      </p:transition>
    </mc:Choice>
    <mc:Fallback xmlns="">
      <p:transition advClick="0">
        <p:cut/>
        <p:sndAc>
          <p:endSnd/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  <p:sndAc>
          <p:endSnd/>
        </p:sndAc>
      </p:transition>
    </mc:Choice>
    <mc:Fallback xmlns="">
      <p:transition advClick="0">
        <p:cut/>
        <p:sndAc>
          <p:endSnd/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  <p:sndAc>
          <p:endSnd/>
        </p:sndAc>
      </p:transition>
    </mc:Choice>
    <mc:Fallback xmlns="">
      <p:transition advClick="0">
        <p:cut/>
        <p:sndAc>
          <p:endSnd/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  <p:sndAc>
          <p:endSnd/>
        </p:sndAc>
      </p:transition>
    </mc:Choice>
    <mc:Fallback xmlns="">
      <p:transition advClick="0">
        <p:cut/>
        <p:sndAc>
          <p:endSnd/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  <p:sndAc>
          <p:endSnd/>
        </p:sndAc>
      </p:transition>
    </mc:Choice>
    <mc:Fallback xmlns="">
      <p:transition advClick="0">
        <p:cut/>
        <p:sndAc>
          <p:endSnd/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  <p:sndAc>
          <p:endSnd/>
        </p:sndAc>
      </p:transition>
    </mc:Choice>
    <mc:Fallback xmlns="">
      <p:transition advClick="0">
        <p:cut/>
        <p:sndAc>
          <p:endSnd/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  <p:sndAc>
          <p:endSnd/>
        </p:sndAc>
      </p:transition>
    </mc:Choice>
    <mc:Fallback xmlns="">
      <p:transition advClick="0">
        <p:cut/>
        <p:sndAc>
          <p:endSnd/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  <p:sndAc>
          <p:endSnd/>
        </p:sndAc>
      </p:transition>
    </mc:Choice>
    <mc:Fallback xmlns="">
      <p:transition advClick="0">
        <p:cut/>
        <p:sndAc>
          <p:endSnd/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  <p:sndAc>
          <p:endSnd/>
        </p:sndAc>
      </p:transition>
    </mc:Choice>
    <mc:Fallback xmlns="">
      <p:transition advClick="0">
        <p:cut/>
        <p:sndAc>
          <p:endSnd/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  <p:sndAc>
          <p:endSnd/>
        </p:sndAc>
      </p:transition>
    </mc:Choice>
    <mc:Fallback xmlns="">
      <p:transition advClick="0">
        <p:cut/>
        <p:sndAc>
          <p:endSnd/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  <p:sndAc>
          <p:endSnd/>
        </p:sndAc>
      </p:transition>
    </mc:Choice>
    <mc:Fallback xmlns="">
      <p:transition advClick="0">
        <p:cut/>
        <p:sndAc>
          <p:endSnd/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  <p:sndAc>
          <p:endSnd/>
        </p:sndAc>
      </p:transition>
    </mc:Choice>
    <mc:Fallback xmlns="">
      <p:transition advClick="0">
        <p:cut/>
        <p:sndAc>
          <p:endSnd/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p14:dur="100" advClick="0">
        <p:cut/>
        <p:sndAc>
          <p:endSnd/>
        </p:sndAc>
      </p:transition>
    </mc:Choice>
    <mc:Fallback xmlns="">
      <p:transition advClick="0">
        <p:cut/>
        <p:sndAc>
          <p:endSnd/>
        </p:sndAc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.e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4C8D41-0028-477E-AC2C-4040BB813AFC}" type="slidenum">
              <a:rPr lang="en-US" altLang="en-US" sz="14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dirty="0">
              <a:solidFill>
                <a:schemeClr val="bg1"/>
              </a:solidFill>
            </a:endParaRPr>
          </a:p>
        </p:txBody>
      </p:sp>
      <p:sp>
        <p:nvSpPr>
          <p:cNvPr id="8198" name="Rectangle 1"/>
          <p:cNvSpPr>
            <a:spLocks noChangeArrowheads="1"/>
          </p:cNvSpPr>
          <p:nvPr/>
        </p:nvSpPr>
        <p:spPr bwMode="auto">
          <a:xfrm>
            <a:off x="2181724" y="554598"/>
            <a:ext cx="851590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3200" b="1" dirty="0">
                <a:solidFill>
                  <a:srgbClr val="C00000"/>
                </a:solidFill>
              </a:rPr>
              <a:t>Improved Model of Combinatorial Internet Shopping Optimization Problem Using Evolutionary </a:t>
            </a:r>
            <a:r>
              <a:rPr lang="en-US" altLang="en-US" sz="3200" b="1" dirty="0" smtClean="0">
                <a:solidFill>
                  <a:srgbClr val="C00000"/>
                </a:solidFill>
              </a:rPr>
              <a:t>Algorithms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11579" y="2616406"/>
            <a:ext cx="21242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Related Papers: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1311579" y="3287465"/>
            <a:ext cx="105380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H.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Sayyaadi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A. Sadollah, A. Yadav, N. Yadav, “Stability and iterative convergence of water cycle algorithm for computationally expensive and combinatorial Internet shopping optimization problems”,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</a:rPr>
              <a:t>Journal of Experimental &amp; Theoretical Artificial Intelligence (SCIE Journal)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31 (5) (2019) 701–721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11579" y="4517519"/>
            <a:ext cx="103767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kern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Sadollah, </a:t>
            </a:r>
            <a:r>
              <a:rPr lang="en-US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K. Gao, A. </a:t>
            </a:r>
            <a:r>
              <a:rPr lang="en-US" kern="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Barzegar</a:t>
            </a:r>
            <a:r>
              <a:rPr lang="en-US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R. Su, “Improved model of combinatorial Internet shopping optimization problem using evolutionary algorithms”, The 14</a:t>
            </a:r>
            <a:r>
              <a:rPr lang="en-US" kern="1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International Conference on Control, Automation, Robotics and Vision (ICARCV 2016), November 13–15, 2016, Phuket, Thailand.</a:t>
            </a:r>
            <a:endParaRPr lang="en-US" sz="1400" kern="100" dirty="0">
              <a:effectLst/>
              <a:latin typeface="Times New Roman" panose="02020603050405020304" pitchFamily="18" charset="0"/>
              <a:ea typeface="MS Gothic" panose="020B0609070205080204" pitchFamily="49" charset="-128"/>
              <a:cs typeface="MS Gothic" panose="020B0609070205080204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11579" y="5683465"/>
            <a:ext cx="105380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kern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Sadollah, </a:t>
            </a:r>
            <a:r>
              <a:rPr lang="en-US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H. </a:t>
            </a:r>
            <a:r>
              <a:rPr lang="en-US" kern="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Sayyaadi</a:t>
            </a:r>
            <a:r>
              <a:rPr lang="en-US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“Real data internet shopping optimization problems using metaheuristics”, The Fourth International Conference on Harmony Search, Soft Computing and Applications (ICHSA 2018), February 7-9, 2018, BML </a:t>
            </a:r>
            <a:r>
              <a:rPr lang="en-US" kern="1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Munjal</a:t>
            </a:r>
            <a:r>
              <a:rPr lang="en-US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University, Gurgaon, India.</a:t>
            </a:r>
            <a:endParaRPr lang="en-US" sz="1400" kern="100" dirty="0">
              <a:effectLst/>
              <a:latin typeface="Times New Roman" panose="02020603050405020304" pitchFamily="18" charset="0"/>
              <a:ea typeface="MS Gothic" panose="020B0609070205080204" pitchFamily="49" charset="-128"/>
              <a:cs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112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>
        <p:cut/>
      </p:transition>
    </mc:Choice>
    <mc:Fallback xmlns="">
      <p:transition advClick="0" advTm="2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597026" y="116627"/>
            <a:ext cx="8820150" cy="719138"/>
          </a:xfrm>
        </p:spPr>
        <p:txBody>
          <a:bodyPr/>
          <a:lstStyle/>
          <a:p>
            <a:pPr algn="ctr"/>
            <a:r>
              <a:rPr lang="en-US" altLang="en-US" b="1" dirty="0" smtClean="0"/>
              <a:t>Outline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657351" y="863600"/>
            <a:ext cx="9356392" cy="6237288"/>
          </a:xfrm>
        </p:spPr>
        <p:txBody>
          <a:bodyPr>
            <a:normAutofit/>
          </a:bodyPr>
          <a:lstStyle/>
          <a:p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Mathematical Model of Improved Internet Shopping Optimization Problem</a:t>
            </a:r>
            <a:endParaRPr lang="en-US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 Function</a:t>
            </a:r>
          </a:p>
          <a:p>
            <a:pPr lvl="3"/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Constraints</a:t>
            </a:r>
          </a:p>
          <a:p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Applied Optimization 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lvl="3"/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Genetic Algorithm (GA)</a:t>
            </a:r>
          </a:p>
          <a:p>
            <a:pPr lvl="3"/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Harmony Search Algorithm (HSA)</a:t>
            </a:r>
          </a:p>
          <a:p>
            <a:pPr lvl="3"/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Cycle Algorithm (WCA)</a:t>
            </a:r>
          </a:p>
          <a:p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Obtained Numerical Optimization Results</a:t>
            </a:r>
            <a:endParaRPr lang="en-US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Discussions &amp; Conclusions</a:t>
            </a:r>
          </a:p>
          <a:p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Research</a:t>
            </a:r>
          </a:p>
          <a:p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Selected References</a:t>
            </a:r>
            <a:endParaRPr lang="en-US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Tx/>
              <a:buNone/>
            </a:pPr>
            <a:endParaRPr lang="en-US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C1E458-CE94-4F14-9976-45E25E2FE4FD}" type="slidenum"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grpSp>
        <p:nvGrpSpPr>
          <p:cNvPr id="10246" name="Group 1"/>
          <p:cNvGrpSpPr>
            <a:grpSpLocks/>
          </p:cNvGrpSpPr>
          <p:nvPr/>
        </p:nvGrpSpPr>
        <p:grpSpPr bwMode="auto">
          <a:xfrm>
            <a:off x="8422257" y="2956739"/>
            <a:ext cx="2703145" cy="3086429"/>
            <a:chOff x="5503863" y="836712"/>
            <a:chExt cx="2376487" cy="2374900"/>
          </a:xfrm>
        </p:grpSpPr>
        <p:pic>
          <p:nvPicPr>
            <p:cNvPr id="10249" name="Picture 4" descr="resume-layouts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3863" y="836712"/>
              <a:ext cx="2376487" cy="2374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0" name="TextBox 1"/>
            <p:cNvSpPr txBox="1">
              <a:spLocks noChangeArrowheads="1"/>
            </p:cNvSpPr>
            <p:nvPr/>
          </p:nvSpPr>
          <p:spPr bwMode="auto">
            <a:xfrm rot="20978962">
              <a:off x="6703225" y="1093033"/>
              <a:ext cx="390655" cy="236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 smtClean="0">
                  <a:solidFill>
                    <a:schemeClr val="tx2"/>
                  </a:solidFill>
                </a:rPr>
                <a:t>GA</a:t>
              </a:r>
              <a:endParaRPr lang="en-US" altLang="en-US" sz="1800" dirty="0">
                <a:solidFill>
                  <a:schemeClr val="tx2"/>
                </a:solidFill>
              </a:endParaRPr>
            </a:p>
          </p:txBody>
        </p:sp>
        <p:sp>
          <p:nvSpPr>
            <p:cNvPr id="10251" name="TextBox 7"/>
            <p:cNvSpPr txBox="1">
              <a:spLocks noChangeArrowheads="1"/>
            </p:cNvSpPr>
            <p:nvPr/>
          </p:nvSpPr>
          <p:spPr bwMode="auto">
            <a:xfrm>
              <a:off x="5919155" y="1743059"/>
              <a:ext cx="448437" cy="213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chemeClr val="tx2"/>
                  </a:solidFill>
                </a:rPr>
                <a:t>PSO</a:t>
              </a:r>
              <a:endParaRPr lang="en-US" altLang="en-US" sz="1800" dirty="0">
                <a:solidFill>
                  <a:schemeClr val="tx2"/>
                </a:solidFill>
              </a:endParaRPr>
            </a:p>
          </p:txBody>
        </p:sp>
        <p:sp>
          <p:nvSpPr>
            <p:cNvPr id="10252" name="TextBox 8"/>
            <p:cNvSpPr txBox="1">
              <a:spLocks noChangeArrowheads="1"/>
            </p:cNvSpPr>
            <p:nvPr/>
          </p:nvSpPr>
          <p:spPr bwMode="auto">
            <a:xfrm rot="304085">
              <a:off x="6575595" y="1573538"/>
              <a:ext cx="624683" cy="264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solidFill>
                    <a:schemeClr val="tx2"/>
                  </a:solidFill>
                </a:rPr>
                <a:t>WCA</a:t>
              </a:r>
              <a:endParaRPr lang="en-US" altLang="en-US" sz="1800" dirty="0">
                <a:solidFill>
                  <a:schemeClr val="tx2"/>
                </a:solidFill>
              </a:endParaRPr>
            </a:p>
          </p:txBody>
        </p:sp>
        <p:sp>
          <p:nvSpPr>
            <p:cNvPr id="10253" name="TextBox 9"/>
            <p:cNvSpPr txBox="1">
              <a:spLocks noChangeArrowheads="1"/>
            </p:cNvSpPr>
            <p:nvPr/>
          </p:nvSpPr>
          <p:spPr bwMode="auto">
            <a:xfrm>
              <a:off x="5819807" y="1287225"/>
              <a:ext cx="449135" cy="264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solidFill>
                    <a:schemeClr val="tx2"/>
                  </a:solidFill>
                </a:rPr>
                <a:t>HS</a:t>
              </a:r>
              <a:endParaRPr lang="en-US" altLang="en-US" sz="20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1406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37000">
        <p:cut/>
        <p:sndAc>
          <p:endSnd/>
        </p:sndAc>
      </p:transition>
    </mc:Choice>
    <mc:Fallback xmlns="">
      <p:transition advClick="0" advTm="37000">
        <p:cut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636598" y="52392"/>
            <a:ext cx="8820150" cy="719138"/>
          </a:xfrm>
        </p:spPr>
        <p:txBody>
          <a:bodyPr/>
          <a:lstStyle/>
          <a:p>
            <a:pPr algn="ctr"/>
            <a:r>
              <a:rPr lang="en-US" altLang="en-US" b="1" dirty="0" smtClean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591" y="1193591"/>
            <a:ext cx="10318665" cy="561657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shopping has become an essential part of our life, which provides a suitable, cheap, and quick way for customers to enjoy a wide variety of products. However, due to the large number of online stores, a customer usually faces difficulties to review all available offers manually in order to find a favorite item. </a:t>
            </a:r>
          </a:p>
          <a:p>
            <a:pPr marL="0" indent="0" algn="just">
              <a:buNone/>
              <a:defRPr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Internet shopping optimization problem (ISOP) is a multiple-item multiple-shop optimization problem, which targets to minimize the total cost for a costumer to purchase a given set of products over all available offers. </a:t>
            </a:r>
          </a:p>
          <a:p>
            <a:pPr algn="just">
              <a:defRPr/>
            </a:pP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shopping has become a popular shopping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method,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offers many advantages such as saving time, fuel and energy, 24/7 availability, and comparison of prices for a single product. </a:t>
            </a: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>
              <a:defRPr/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610876-ED04-4BB6-A0D5-227314F3FBE0}" type="slidenum">
              <a:rPr lang="en-US" altLang="en-US" sz="14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dirty="0">
              <a:solidFill>
                <a:schemeClr val="bg1"/>
              </a:solidFill>
            </a:endParaRPr>
          </a:p>
        </p:txBody>
      </p:sp>
      <p:sp>
        <p:nvSpPr>
          <p:cNvPr id="12295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4D4D4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7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4D4D4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9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4D4D4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70623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35000">
        <p:cut/>
        <p:sndAc>
          <p:endSnd/>
        </p:sndAc>
      </p:transition>
    </mc:Choice>
    <mc:Fallback xmlns="">
      <p:transition advClick="0" advTm="35000">
        <p:cut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404130" y="66823"/>
            <a:ext cx="8820150" cy="719138"/>
          </a:xfrm>
        </p:spPr>
        <p:txBody>
          <a:bodyPr/>
          <a:lstStyle/>
          <a:p>
            <a:pPr algn="ctr"/>
            <a:r>
              <a:rPr lang="en-US" altLang="en-US" b="1" dirty="0" smtClean="0"/>
              <a:t>Introduction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016" y="1611789"/>
            <a:ext cx="10761524" cy="4248150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 shopping optimization problem (ISOP) has just started to attract more and more attentions from researchers in the academic communities, due to its scale and sophistication.</a:t>
            </a:r>
          </a:p>
          <a:p>
            <a:pPr algn="just">
              <a:defRPr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Kwon and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Sadeh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‎(2004) proposed a context aware comparative online shopping. However, their method aimed for only purchasing a single product. Recently,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Blazewicz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al. ‎(2010) proposed a mathematical optimization model for ISOP, and investigated its strong NP-hardness nature. In their later work ‎(2016), they equipped the ISOP with price sensitive discounts and proposed a new optimization problem</a:t>
            </a:r>
          </a:p>
          <a:p>
            <a:pPr algn="just">
              <a:defRPr/>
            </a:pP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E814F7-4367-4842-A73F-A25EE9ECEB7A}" type="slidenum">
              <a:rPr lang="en-US" altLang="en-US" sz="14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36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108300">
        <p:cut/>
        <p:sndAc>
          <p:endSnd/>
        </p:sndAc>
      </p:transition>
    </mc:Choice>
    <mc:Fallback xmlns="">
      <p:transition advClick="0" advTm="108300">
        <p:cut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608291" y="177893"/>
            <a:ext cx="8820150" cy="719138"/>
          </a:xfrm>
        </p:spPr>
        <p:txBody>
          <a:bodyPr>
            <a:normAutofit/>
          </a:bodyPr>
          <a:lstStyle/>
          <a:p>
            <a:pPr algn="ctr"/>
            <a:r>
              <a:rPr lang="en-US" altLang="en-US" b="1" dirty="0" smtClean="0"/>
              <a:t>Problem Description: ISOP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6772" y="1385887"/>
            <a:ext cx="10667417" cy="5472113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interested in a problem, where a customer wishes to purchase a set of products in his/her shopping list from different Internet shops available online. Let’s define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  <a:defRPr/>
            </a:pPr>
            <a:endParaRPr lang="pt-BR" sz="20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pt-BR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	N 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{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1,2,3,…,</a:t>
            </a:r>
            <a:r>
              <a:rPr lang="pt-BR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	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(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			</a:t>
            </a:r>
            <a:r>
              <a:rPr lang="pt-BR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{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1,2,3,…,</a:t>
            </a:r>
            <a:r>
              <a:rPr lang="pt-BR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 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(2)</a:t>
            </a:r>
          </a:p>
          <a:p>
            <a:pPr algn="just">
              <a:defRPr/>
            </a:pP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</a:t>
            </a:r>
            <a:r>
              <a:rPr lang="en-US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total number of products and </a:t>
            </a:r>
            <a:r>
              <a:rPr lang="en-US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total the number of Internet shops. Each store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        )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a fixed set of products denoted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         ,  where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product (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)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an available stock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     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and offers different delivery costs for different products specified by the function 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,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may take special promotions and discounts into account with respect to different types of products with different quantities, and different product costs specified by the cost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                 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which may take multi-quantity promotions or discounts into account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AB2E5E-8075-40F4-85DC-BB1E29687A0B}" type="slidenum">
              <a:rPr lang="en-US" altLang="en-US" sz="14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dirty="0">
              <a:solidFill>
                <a:schemeClr val="bg1"/>
              </a:solidFill>
            </a:endParaRPr>
          </a:p>
        </p:txBody>
      </p:sp>
      <p:sp>
        <p:nvSpPr>
          <p:cNvPr id="20485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4D4D4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546701"/>
              </p:ext>
            </p:extLst>
          </p:nvPr>
        </p:nvGraphicFramePr>
        <p:xfrm>
          <a:off x="7641190" y="3790269"/>
          <a:ext cx="797392" cy="36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5" name="Equation" r:id="rId4" imgW="493560" imgH="219240" progId="Equation.3">
                  <p:embed/>
                </p:oleObj>
              </mc:Choice>
              <mc:Fallback>
                <p:oleObj name="Equation" r:id="rId4" imgW="493560" imgH="219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1190" y="3790269"/>
                        <a:ext cx="797392" cy="360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8544"/>
              </p:ext>
            </p:extLst>
          </p:nvPr>
        </p:nvGraphicFramePr>
        <p:xfrm>
          <a:off x="11100570" y="3749329"/>
          <a:ext cx="655869" cy="366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6" name="Equation" r:id="rId6" imgW="393120" imgH="219240" progId="Equation.3">
                  <p:embed/>
                </p:oleObj>
              </mc:Choice>
              <mc:Fallback>
                <p:oleObj name="Equation" r:id="rId6" imgW="393120" imgH="219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00570" y="3749329"/>
                        <a:ext cx="655869" cy="3660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213471"/>
              </p:ext>
            </p:extLst>
          </p:nvPr>
        </p:nvGraphicFramePr>
        <p:xfrm>
          <a:off x="4420543" y="4038438"/>
          <a:ext cx="833845" cy="425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7" r:id="rId8" imgW="469696" imgH="241195" progId="Equation.3">
                  <p:embed/>
                </p:oleObj>
              </mc:Choice>
              <mc:Fallback>
                <p:oleObj r:id="rId8" imgW="469696" imgH="24119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0543" y="4038438"/>
                        <a:ext cx="833845" cy="4254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758711"/>
              </p:ext>
            </p:extLst>
          </p:nvPr>
        </p:nvGraphicFramePr>
        <p:xfrm>
          <a:off x="4475135" y="4367282"/>
          <a:ext cx="1515342" cy="352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8" r:id="rId10" imgW="1104900" imgH="254000" progId="Equation.3">
                  <p:embed/>
                </p:oleObj>
              </mc:Choice>
              <mc:Fallback>
                <p:oleObj r:id="rId10" imgW="1104900" imgH="2540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5135" y="4367282"/>
                        <a:ext cx="1515342" cy="3527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071930"/>
              </p:ext>
            </p:extLst>
          </p:nvPr>
        </p:nvGraphicFramePr>
        <p:xfrm>
          <a:off x="7599644" y="4978785"/>
          <a:ext cx="1551063" cy="36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9" r:id="rId12" imgW="1091726" imgH="253890" progId="Equation.3">
                  <p:embed/>
                </p:oleObj>
              </mc:Choice>
              <mc:Fallback>
                <p:oleObj r:id="rId12" imgW="1091726" imgH="25389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9644" y="4978785"/>
                        <a:ext cx="1551063" cy="364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971946"/>
              </p:ext>
            </p:extLst>
          </p:nvPr>
        </p:nvGraphicFramePr>
        <p:xfrm>
          <a:off x="2367622" y="3806464"/>
          <a:ext cx="771364" cy="328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90" name="Equation" r:id="rId14" imgW="429480" imgH="182520" progId="Equation.3">
                  <p:embed/>
                </p:oleObj>
              </mc:Choice>
              <mc:Fallback>
                <p:oleObj name="Equation" r:id="rId14" imgW="429480" imgH="18252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7622" y="3806464"/>
                        <a:ext cx="771364" cy="3282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159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59000">
        <p:cut/>
        <p:sndAc>
          <p:endSnd/>
        </p:sndAc>
      </p:transition>
    </mc:Choice>
    <mc:Fallback xmlns="">
      <p:transition advClick="0" advTm="59000">
        <p:cut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872</TotalTime>
  <Words>502</Words>
  <Application>Microsoft Office PowerPoint</Application>
  <PresentationFormat>Widescreen</PresentationFormat>
  <Paragraphs>51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MS Gothic</vt:lpstr>
      <vt:lpstr>Arial</vt:lpstr>
      <vt:lpstr>Calibri</vt:lpstr>
      <vt:lpstr>Century Gothic</vt:lpstr>
      <vt:lpstr>Times New Roman</vt:lpstr>
      <vt:lpstr>Wingdings 3</vt:lpstr>
      <vt:lpstr>Wisp</vt:lpstr>
      <vt:lpstr>Equation</vt:lpstr>
      <vt:lpstr>Microsoft Equation 3.0</vt:lpstr>
      <vt:lpstr>PowerPoint Presentation</vt:lpstr>
      <vt:lpstr>Outline</vt:lpstr>
      <vt:lpstr>Introduction</vt:lpstr>
      <vt:lpstr>Introduction</vt:lpstr>
      <vt:lpstr>Problem Description: ISOP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Sadollah (Dr)</dc:creator>
  <cp:lastModifiedBy>ip330</cp:lastModifiedBy>
  <cp:revision>71</cp:revision>
  <dcterms:created xsi:type="dcterms:W3CDTF">2016-07-12T07:59:03Z</dcterms:created>
  <dcterms:modified xsi:type="dcterms:W3CDTF">2020-04-05T10:01:20Z</dcterms:modified>
</cp:coreProperties>
</file>