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65" r:id="rId4"/>
    <p:sldId id="26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3" autoAdjust="0"/>
    <p:restoredTop sz="94660"/>
  </p:normalViewPr>
  <p:slideViewPr>
    <p:cSldViewPr snapToGrid="0">
      <p:cViewPr varScale="1">
        <p:scale>
          <a:sx n="67" d="100"/>
          <a:sy n="67"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7/31/2021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096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7/31/2021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272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7/31/2021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9753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7/31/2021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4835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7/31/2021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3977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7/31/2021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156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7/31/2021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925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7/31/2021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968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7/31/2021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367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7/31/2021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571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7/31/2021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073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7/31/2021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461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7/31/2021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992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7/31/2021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31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7/31/2021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548026"/>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0" y="1449147"/>
            <a:ext cx="10905749" cy="2971051"/>
          </a:xfrm>
        </p:spPr>
        <p:txBody>
          <a:bodyPr/>
          <a:lstStyle/>
          <a:p>
            <a:pPr algn="ctr" rtl="1"/>
            <a:r>
              <a:rPr lang="fa-IR" dirty="0" smtClean="0">
                <a:cs typeface="B Yekan" panose="00000400000000000000" pitchFamily="2" charset="-78"/>
              </a:rPr>
              <a:t>روش های تفکیک و ذخیره سازی پسماند</a:t>
            </a:r>
            <a:endParaRPr lang="en-US" dirty="0">
              <a:cs typeface="B Yekan" panose="00000400000000000000" pitchFamily="2" charset="-78"/>
            </a:endParaRPr>
          </a:p>
        </p:txBody>
      </p:sp>
      <p:sp>
        <p:nvSpPr>
          <p:cNvPr id="5" name="Title 1"/>
          <p:cNvSpPr txBox="1">
            <a:spLocks/>
          </p:cNvSpPr>
          <p:nvPr/>
        </p:nvSpPr>
        <p:spPr>
          <a:xfrm>
            <a:off x="810001" y="402207"/>
            <a:ext cx="10572000" cy="848322"/>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54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fa-IR" sz="3600" dirty="0" smtClean="0">
                <a:solidFill>
                  <a:schemeClr val="accent4">
                    <a:lumMod val="20000"/>
                    <a:lumOff val="80000"/>
                  </a:schemeClr>
                </a:solidFill>
                <a:cs typeface="B Yekan" panose="00000400000000000000" pitchFamily="2" charset="-78"/>
              </a:rPr>
              <a:t>بسم الله الرحمن الرحیم</a:t>
            </a:r>
            <a:endParaRPr lang="en-US" sz="3600" dirty="0">
              <a:solidFill>
                <a:schemeClr val="accent4">
                  <a:lumMod val="20000"/>
                  <a:lumOff val="80000"/>
                </a:schemeClr>
              </a:solidFill>
              <a:cs typeface="B Yekan" panose="00000400000000000000" pitchFamily="2" charset="-78"/>
            </a:endParaRPr>
          </a:p>
        </p:txBody>
      </p:sp>
    </p:spTree>
    <p:extLst>
      <p:ext uri="{BB962C8B-B14F-4D97-AF65-F5344CB8AC3E}">
        <p14:creationId xmlns:p14="http://schemas.microsoft.com/office/powerpoint/2010/main" val="1769115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2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تفکیک انواع پسماندها</a:t>
            </a:r>
            <a:endParaRPr lang="en-US" dirty="0"/>
          </a:p>
        </p:txBody>
      </p:sp>
      <p:sp>
        <p:nvSpPr>
          <p:cNvPr id="3" name="Content Placeholder 2"/>
          <p:cNvSpPr>
            <a:spLocks noGrp="1"/>
          </p:cNvSpPr>
          <p:nvPr>
            <p:ph idx="1"/>
          </p:nvPr>
        </p:nvSpPr>
        <p:spPr>
          <a:xfrm>
            <a:off x="761560" y="2065124"/>
            <a:ext cx="10797028" cy="4307101"/>
          </a:xfrm>
        </p:spPr>
        <p:txBody>
          <a:bodyPr>
            <a:noAutofit/>
          </a:bodyPr>
          <a:lstStyle/>
          <a:p>
            <a:pPr marL="0" indent="0" algn="just" rtl="1" fontAlgn="base">
              <a:buNone/>
            </a:pPr>
            <a:r>
              <a:rPr lang="fa-IR" sz="2400" dirty="0">
                <a:solidFill>
                  <a:schemeClr val="bg1"/>
                </a:solidFill>
                <a:cs typeface="B Yekan" panose="00000400000000000000" pitchFamily="2" charset="-78"/>
              </a:rPr>
              <a:t>فواید تفکیک زباله</a:t>
            </a:r>
          </a:p>
          <a:p>
            <a:pPr marL="0" indent="0" algn="just" rtl="1" fontAlgn="base">
              <a:buNone/>
            </a:pPr>
            <a:r>
              <a:rPr lang="fa-IR" sz="2400" dirty="0">
                <a:solidFill>
                  <a:schemeClr val="bg1"/>
                </a:solidFill>
                <a:cs typeface="B Yekan" panose="00000400000000000000" pitchFamily="2" charset="-78"/>
              </a:rPr>
              <a:t>تفکیک و جداسازی زباله و بازیافت آنها برای محیط زیست فواید سودمند و ارزشمندی دارد. با تفکیک شدن زباله های قابل بازیافت و غیر قابل بازیافت می توان از زباله های قابل بازیافت برای تولید محصولات جدید استفاده کرد و به جای استفاده از منابع طبیعی، مواد بازیافتی را به کار برد و در مصرف منابع طبیعی صرفه جویی کرد</a:t>
            </a:r>
            <a:r>
              <a:rPr lang="fa-IR" sz="2400" dirty="0" smtClean="0">
                <a:solidFill>
                  <a:schemeClr val="bg1"/>
                </a:solidFill>
                <a:cs typeface="B Yekan" panose="00000400000000000000" pitchFamily="2" charset="-78"/>
              </a:rPr>
              <a:t>. </a:t>
            </a:r>
            <a:r>
              <a:rPr lang="fa-IR" sz="2400" dirty="0">
                <a:solidFill>
                  <a:schemeClr val="bg1"/>
                </a:solidFill>
                <a:cs typeface="B Yekan" panose="00000400000000000000" pitchFamily="2" charset="-78"/>
              </a:rPr>
              <a:t>از دیگر فواید تفکیک زباله و بازیافت آن می توان به صرفه جویی در مصرف انرژی اشاره کرد. درست است برای بازیافت مواد زائد هم احتیاج به انرژی است ولی مقدار انرژی که برای بازیافت زباله های تفکیک شده بکار برده می شود، کمتر از این مقدار است. </a:t>
            </a:r>
          </a:p>
          <a:p>
            <a:pPr marL="0" indent="0" algn="just" rtl="1">
              <a:buNone/>
            </a:pPr>
            <a:endParaRPr lang="fa-IR" sz="2400" dirty="0" smtClean="0">
              <a:cs typeface="B Yekan" panose="00000400000000000000" pitchFamily="2" charset="-78"/>
            </a:endParaRPr>
          </a:p>
        </p:txBody>
      </p:sp>
    </p:spTree>
    <p:extLst>
      <p:ext uri="{BB962C8B-B14F-4D97-AF65-F5344CB8AC3E}">
        <p14:creationId xmlns:p14="http://schemas.microsoft.com/office/powerpoint/2010/main" val="1096429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alpha val="2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تفکیک انواع پسماندها</a:t>
            </a:r>
            <a:endParaRPr lang="en-US" dirty="0"/>
          </a:p>
        </p:txBody>
      </p:sp>
      <p:sp>
        <p:nvSpPr>
          <p:cNvPr id="3" name="Content Placeholder 2"/>
          <p:cNvSpPr>
            <a:spLocks noGrp="1"/>
          </p:cNvSpPr>
          <p:nvPr>
            <p:ph idx="1"/>
          </p:nvPr>
        </p:nvSpPr>
        <p:spPr>
          <a:xfrm>
            <a:off x="675837" y="2057400"/>
            <a:ext cx="10563286" cy="4586287"/>
          </a:xfrm>
        </p:spPr>
        <p:txBody>
          <a:bodyPr/>
          <a:lstStyle/>
          <a:p>
            <a:pPr marL="0" indent="0" algn="just" rtl="1">
              <a:buNone/>
            </a:pPr>
            <a:r>
              <a:rPr lang="fa-IR" sz="2800" dirty="0">
                <a:solidFill>
                  <a:schemeClr val="accent6">
                    <a:lumMod val="50000"/>
                  </a:schemeClr>
                </a:solidFill>
                <a:cs typeface="B Yekan" panose="00000400000000000000" pitchFamily="2" charset="-78"/>
              </a:rPr>
              <a:t>تفکیک پسماند عادی</a:t>
            </a:r>
          </a:p>
          <a:p>
            <a:pPr algn="just" rtl="1">
              <a:buFont typeface="Wingdings" panose="05000000000000000000" pitchFamily="2" charset="2"/>
              <a:buChar char="ü"/>
            </a:pPr>
            <a:r>
              <a:rPr lang="fa-IR" sz="2400" dirty="0">
                <a:solidFill>
                  <a:srgbClr val="7030A0"/>
                </a:solidFill>
                <a:cs typeface="B Yekan" panose="00000400000000000000" pitchFamily="2" charset="-78"/>
              </a:rPr>
              <a:t>پسماند خانگی خشک: </a:t>
            </a:r>
            <a:r>
              <a:rPr lang="fa-IR" sz="2400" dirty="0">
                <a:solidFill>
                  <a:schemeClr val="bg1"/>
                </a:solidFill>
                <a:cs typeface="B Yekan" panose="00000400000000000000" pitchFamily="2" charset="-78"/>
              </a:rPr>
              <a:t>انواع پسماندهای خشک </a:t>
            </a:r>
            <a:r>
              <a:rPr lang="fa-IR" sz="2400" dirty="0" smtClean="0">
                <a:solidFill>
                  <a:schemeClr val="bg1"/>
                </a:solidFill>
                <a:cs typeface="B Yekan" panose="00000400000000000000" pitchFamily="2" charset="-78"/>
              </a:rPr>
              <a:t>و ارزشمند </a:t>
            </a:r>
            <a:r>
              <a:rPr lang="fa-IR" sz="2400" dirty="0">
                <a:solidFill>
                  <a:schemeClr val="bg1"/>
                </a:solidFill>
                <a:cs typeface="B Yekan" panose="00000400000000000000" pitchFamily="2" charset="-78"/>
              </a:rPr>
              <a:t>خانگی مانند؛ کاغذ و کتاب باطله، کارتن، مقوا، قوطی های آلومینیومی، سایر فلزات، شیشه ها، ظروف پلاستیکی مانند بطری ها، پاکت های شیر و </a:t>
            </a:r>
            <a:r>
              <a:rPr lang="fa-IR" sz="2400" dirty="0" smtClean="0">
                <a:solidFill>
                  <a:schemeClr val="bg1"/>
                </a:solidFill>
                <a:cs typeface="B Yekan" panose="00000400000000000000" pitchFamily="2" charset="-78"/>
              </a:rPr>
              <a:t>آبمیوه.</a:t>
            </a:r>
          </a:p>
          <a:p>
            <a:pPr algn="just" rtl="1">
              <a:buFont typeface="Wingdings" panose="05000000000000000000" pitchFamily="2" charset="2"/>
              <a:buChar char="ü"/>
            </a:pPr>
            <a:r>
              <a:rPr lang="fa-IR" sz="2400" dirty="0">
                <a:solidFill>
                  <a:srgbClr val="7030A0"/>
                </a:solidFill>
                <a:cs typeface="B Yekan" panose="00000400000000000000" pitchFamily="2" charset="-78"/>
              </a:rPr>
              <a:t>پسماند خانگی تر: </a:t>
            </a:r>
            <a:r>
              <a:rPr lang="fa-IR" sz="2400" dirty="0" smtClean="0">
                <a:solidFill>
                  <a:schemeClr val="bg1"/>
                </a:solidFill>
                <a:cs typeface="B Yekan" panose="00000400000000000000" pitchFamily="2" charset="-78"/>
              </a:rPr>
              <a:t>باقی  مانده غذاها، ضایعات غذایی در مراحل مختلف آماده سازی غذا و نوشیدنی ها.</a:t>
            </a:r>
          </a:p>
          <a:p>
            <a:pPr algn="just" rtl="1">
              <a:buFont typeface="Wingdings" panose="05000000000000000000" pitchFamily="2" charset="2"/>
              <a:buChar char="ü"/>
            </a:pPr>
            <a:r>
              <a:rPr lang="fa-IR" sz="2400" dirty="0" smtClean="0">
                <a:solidFill>
                  <a:schemeClr val="bg1"/>
                </a:solidFill>
                <a:cs typeface="B Yekan" panose="00000400000000000000" pitchFamily="2" charset="-78"/>
              </a:rPr>
              <a:t>پسماند عادی شامل تمامی پسماندها در بخش های اداری نیز می شود. </a:t>
            </a:r>
          </a:p>
          <a:p>
            <a:pPr algn="just" rtl="1">
              <a:buFont typeface="Wingdings" panose="05000000000000000000" pitchFamily="2" charset="2"/>
              <a:buChar char="ü"/>
            </a:pPr>
            <a:r>
              <a:rPr lang="fa-IR" sz="2400" dirty="0" smtClean="0">
                <a:solidFill>
                  <a:schemeClr val="bg1"/>
                </a:solidFill>
                <a:cs typeface="B Yekan" panose="00000400000000000000" pitchFamily="2" charset="-78"/>
              </a:rPr>
              <a:t>مثلا پسماندهای قسمت اداری یک بیمارستان عادی است. اما پسماندهای بخش های درمانی، جزو دسته خطرناک یا ویژه قرار می گیرند.</a:t>
            </a:r>
            <a:endParaRPr lang="fa-IR" sz="2400" dirty="0">
              <a:solidFill>
                <a:schemeClr val="bg1"/>
              </a:solidFill>
              <a:cs typeface="B Yekan" panose="00000400000000000000" pitchFamily="2" charset="-78"/>
            </a:endParaRPr>
          </a:p>
          <a:p>
            <a:pPr algn="r" rtl="1"/>
            <a:endParaRPr lang="en-US" dirty="0"/>
          </a:p>
        </p:txBody>
      </p:sp>
    </p:spTree>
    <p:extLst>
      <p:ext uri="{BB962C8B-B14F-4D97-AF65-F5344CB8AC3E}">
        <p14:creationId xmlns:p14="http://schemas.microsoft.com/office/powerpoint/2010/main" val="1888398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24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تفکیک انواع پسماندها</a:t>
            </a:r>
            <a:endParaRPr lang="en-US" dirty="0"/>
          </a:p>
        </p:txBody>
      </p:sp>
      <p:sp>
        <p:nvSpPr>
          <p:cNvPr id="3" name="Content Placeholder 2"/>
          <p:cNvSpPr>
            <a:spLocks noGrp="1"/>
          </p:cNvSpPr>
          <p:nvPr>
            <p:ph idx="1"/>
          </p:nvPr>
        </p:nvSpPr>
        <p:spPr>
          <a:xfrm>
            <a:off x="827424" y="1607924"/>
            <a:ext cx="10554574" cy="3636511"/>
          </a:xfrm>
        </p:spPr>
        <p:txBody>
          <a:bodyPr>
            <a:normAutofit/>
          </a:bodyPr>
          <a:lstStyle/>
          <a:p>
            <a:pPr marL="0" indent="0" algn="just" rtl="1">
              <a:buNone/>
            </a:pPr>
            <a:r>
              <a:rPr lang="fa-IR" sz="2800" dirty="0">
                <a:solidFill>
                  <a:schemeClr val="accent6">
                    <a:lumMod val="50000"/>
                  </a:schemeClr>
                </a:solidFill>
                <a:cs typeface="B Yekan" panose="00000400000000000000" pitchFamily="2" charset="-78"/>
              </a:rPr>
              <a:t>ظروف ذخیره سازی و علائم و نشانه های پسماندهای تفکیک </a:t>
            </a:r>
            <a:r>
              <a:rPr lang="fa-IR" sz="2800" dirty="0" smtClean="0">
                <a:solidFill>
                  <a:schemeClr val="accent6">
                    <a:lumMod val="50000"/>
                  </a:schemeClr>
                </a:solidFill>
                <a:cs typeface="B Yekan" panose="00000400000000000000" pitchFamily="2" charset="-78"/>
              </a:rPr>
              <a:t>شده</a:t>
            </a:r>
          </a:p>
          <a:p>
            <a:pPr marL="0" indent="0" algn="just" rtl="1">
              <a:buNone/>
            </a:pPr>
            <a:r>
              <a:rPr lang="fa-IR" sz="2400" dirty="0">
                <a:solidFill>
                  <a:schemeClr val="bg1"/>
                </a:solidFill>
                <a:cs typeface="B Yekan" panose="00000400000000000000" pitchFamily="2" charset="-78"/>
              </a:rPr>
              <a:t>برای پسماندهای عادی از سطل آبی رنگ و کیسه زباله مشکی استفاده کنید</a:t>
            </a:r>
            <a:r>
              <a:rPr lang="fa-IR" sz="2400" dirty="0" smtClean="0">
                <a:solidFill>
                  <a:schemeClr val="bg1"/>
                </a:solidFill>
                <a:cs typeface="B Yekan" panose="00000400000000000000" pitchFamily="2" charset="-78"/>
              </a:rPr>
              <a:t>.</a:t>
            </a:r>
          </a:p>
          <a:p>
            <a:pPr marL="0" indent="0" algn="just" rtl="1">
              <a:buNone/>
            </a:pPr>
            <a:r>
              <a:rPr lang="fa-IR" sz="2400" dirty="0" smtClean="0">
                <a:solidFill>
                  <a:schemeClr val="bg1"/>
                </a:solidFill>
                <a:cs typeface="B Yekan" panose="00000400000000000000" pitchFamily="2" charset="-78"/>
              </a:rPr>
              <a:t>برچسب علامت بازیافت را روی سطل یا نصب کنید</a:t>
            </a:r>
          </a:p>
          <a:p>
            <a:pPr marL="0" indent="0" algn="just" rtl="1">
              <a:buNone/>
            </a:pPr>
            <a:r>
              <a:rPr lang="fa-IR" sz="2400" dirty="0" smtClean="0">
                <a:solidFill>
                  <a:schemeClr val="bg1"/>
                </a:solidFill>
                <a:cs typeface="B Yekan" panose="00000400000000000000" pitchFamily="2" charset="-78"/>
              </a:rPr>
              <a:t>مشخص کنید این سطل برای کدام دسته از پسماندها است (فلزات یا کاغذ یا پسماند تر)</a:t>
            </a:r>
            <a:endParaRPr lang="fa-IR" sz="2400" dirty="0">
              <a:solidFill>
                <a:schemeClr val="bg1"/>
              </a:solidFill>
              <a:cs typeface="B Yekan" panose="00000400000000000000" pitchFamily="2" charset="-78"/>
            </a:endParaRPr>
          </a:p>
          <a:p>
            <a:pPr marL="0" indent="0" algn="just" rtl="1">
              <a:buNone/>
            </a:pPr>
            <a:endParaRPr lang="en-US" sz="2800" dirty="0">
              <a:solidFill>
                <a:schemeClr val="accent6">
                  <a:lumMod val="50000"/>
                </a:schemeClr>
              </a:solidFill>
              <a:cs typeface="B Yeka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5243" y="4531244"/>
            <a:ext cx="2339582" cy="2207006"/>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3833" b="12711"/>
          <a:stretch/>
        </p:blipFill>
        <p:spPr>
          <a:xfrm>
            <a:off x="4583717" y="4200546"/>
            <a:ext cx="6529388" cy="2543175"/>
          </a:xfrm>
          <a:prstGeom prst="rect">
            <a:avLst/>
          </a:prstGeom>
        </p:spPr>
      </p:pic>
    </p:spTree>
    <p:extLst>
      <p:ext uri="{BB962C8B-B14F-4D97-AF65-F5344CB8AC3E}">
        <p14:creationId xmlns:p14="http://schemas.microsoft.com/office/powerpoint/2010/main" val="398707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Theme1" id="{5924F8A4-8972-41F3-89E7-7E5D52D790B5}" vid="{942CBDF7-DD66-4007-B53C-EA60E6BFB199}"/>
    </a:ext>
  </a:extLst>
</a:theme>
</file>

<file path=docProps/app.xml><?xml version="1.0" encoding="utf-8"?>
<Properties xmlns="http://schemas.openxmlformats.org/officeDocument/2006/extended-properties" xmlns:vt="http://schemas.openxmlformats.org/officeDocument/2006/docPropsVTypes">
  <Template/>
  <TotalTime>376</TotalTime>
  <Words>226</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B Yekan</vt:lpstr>
      <vt:lpstr>Century Gothic</vt:lpstr>
      <vt:lpstr>Tahoma</vt:lpstr>
      <vt:lpstr>Wingdings</vt:lpstr>
      <vt:lpstr>Wingdings 2</vt:lpstr>
      <vt:lpstr>Theme1</vt:lpstr>
      <vt:lpstr>روش های تفکیک و ذخیره سازی پسماند</vt:lpstr>
      <vt:lpstr>تفکیک انواع پسماندها</vt:lpstr>
      <vt:lpstr>تفکیک انواع پسماندها</vt:lpstr>
      <vt:lpstr>تفکیک انواع پسماندها</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روش های تفکیک و ذخیره سازی پسماند</dc:title>
  <dc:creator>HP</dc:creator>
  <cp:lastModifiedBy>HP</cp:lastModifiedBy>
  <cp:revision>189</cp:revision>
  <dcterms:created xsi:type="dcterms:W3CDTF">2020-12-20T06:09:45Z</dcterms:created>
  <dcterms:modified xsi:type="dcterms:W3CDTF">2021-07-31T18:53:45Z</dcterms:modified>
</cp:coreProperties>
</file>