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07" r:id="rId1"/>
  </p:sldMasterIdLst>
  <p:notesMasterIdLst>
    <p:notesMasterId r:id="rId20"/>
  </p:notesMasterIdLst>
  <p:handoutMasterIdLst>
    <p:handoutMasterId r:id="rId21"/>
  </p:handoutMasterIdLst>
  <p:sldIdLst>
    <p:sldId id="403" r:id="rId2"/>
    <p:sldId id="402" r:id="rId3"/>
    <p:sldId id="259" r:id="rId4"/>
    <p:sldId id="337" r:id="rId5"/>
    <p:sldId id="260" r:id="rId6"/>
    <p:sldId id="392" r:id="rId7"/>
    <p:sldId id="384" r:id="rId8"/>
    <p:sldId id="385" r:id="rId9"/>
    <p:sldId id="388" r:id="rId10"/>
    <p:sldId id="391" r:id="rId11"/>
    <p:sldId id="370" r:id="rId12"/>
    <p:sldId id="371" r:id="rId13"/>
    <p:sldId id="374" r:id="rId14"/>
    <p:sldId id="356" r:id="rId15"/>
    <p:sldId id="365" r:id="rId16"/>
    <p:sldId id="395" r:id="rId17"/>
    <p:sldId id="397" r:id="rId18"/>
    <p:sldId id="398" r:id="rId19"/>
  </p:sldIdLst>
  <p:sldSz cx="9144000" cy="6858000" type="screen4x3"/>
  <p:notesSz cx="6858000" cy="9144000"/>
  <p:custDataLst>
    <p:tags r:id="rId22"/>
  </p:custData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2d35023ef3f8b2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9F7"/>
    <a:srgbClr val="FC0486"/>
    <a:srgbClr val="20DE29"/>
    <a:srgbClr val="FF0066"/>
    <a:srgbClr val="0BE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47" autoAdjust="0"/>
    <p:restoredTop sz="93979" autoAdjust="0"/>
  </p:normalViewPr>
  <p:slideViewPr>
    <p:cSldViewPr>
      <p:cViewPr varScale="1">
        <p:scale>
          <a:sx n="69" d="100"/>
          <a:sy n="69" d="100"/>
        </p:scale>
        <p:origin x="1528" y="44"/>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A8442CF-3F38-4A15-9702-2B35AB724639}" type="datetimeFigureOut">
              <a:rPr lang="fa-IR" smtClean="0"/>
              <a:t>23/07/1444</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3A2CC379-7C73-43C8-BD3C-185D94F884A7}" type="slidenum">
              <a:rPr lang="fa-IR" smtClean="0"/>
              <a:t>‹#›</a:t>
            </a:fld>
            <a:endParaRPr lang="fa-IR"/>
          </a:p>
        </p:txBody>
      </p:sp>
    </p:spTree>
    <p:extLst>
      <p:ext uri="{BB962C8B-B14F-4D97-AF65-F5344CB8AC3E}">
        <p14:creationId xmlns:p14="http://schemas.microsoft.com/office/powerpoint/2010/main" val="3628830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41824E-725B-4ACD-8EBF-EDE41ACFDF01}" type="datetimeFigureOut">
              <a:rPr lang="fa-IR" smtClean="0"/>
              <a:pPr/>
              <a:t>23/07/1444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87B796-0FB4-4BD0-A80C-C9BFCA5CB64E}" type="slidenum">
              <a:rPr lang="fa-IR" smtClean="0"/>
              <a:pPr/>
              <a:t>‹#›</a:t>
            </a:fld>
            <a:endParaRPr lang="fa-IR"/>
          </a:p>
        </p:txBody>
      </p:sp>
    </p:spTree>
    <p:extLst>
      <p:ext uri="{BB962C8B-B14F-4D97-AF65-F5344CB8AC3E}">
        <p14:creationId xmlns:p14="http://schemas.microsoft.com/office/powerpoint/2010/main" val="6302180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a:t>
            </a:fld>
            <a:endParaRPr lang="fa-IR"/>
          </a:p>
        </p:txBody>
      </p:sp>
    </p:spTree>
    <p:extLst>
      <p:ext uri="{BB962C8B-B14F-4D97-AF65-F5344CB8AC3E}">
        <p14:creationId xmlns:p14="http://schemas.microsoft.com/office/powerpoint/2010/main" val="387299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11</a:t>
            </a:fld>
            <a:endParaRPr lang="fa-IR"/>
          </a:p>
        </p:txBody>
      </p:sp>
    </p:spTree>
    <p:extLst>
      <p:ext uri="{BB962C8B-B14F-4D97-AF65-F5344CB8AC3E}">
        <p14:creationId xmlns:p14="http://schemas.microsoft.com/office/powerpoint/2010/main" val="79895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12</a:t>
            </a:fld>
            <a:endParaRPr lang="fa-IR"/>
          </a:p>
        </p:txBody>
      </p:sp>
    </p:spTree>
    <p:extLst>
      <p:ext uri="{BB962C8B-B14F-4D97-AF65-F5344CB8AC3E}">
        <p14:creationId xmlns:p14="http://schemas.microsoft.com/office/powerpoint/2010/main" val="118713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13</a:t>
            </a:fld>
            <a:endParaRPr lang="fa-IR"/>
          </a:p>
        </p:txBody>
      </p:sp>
    </p:spTree>
    <p:extLst>
      <p:ext uri="{BB962C8B-B14F-4D97-AF65-F5344CB8AC3E}">
        <p14:creationId xmlns:p14="http://schemas.microsoft.com/office/powerpoint/2010/main" val="226624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14</a:t>
            </a:fld>
            <a:endParaRPr lang="fa-IR"/>
          </a:p>
        </p:txBody>
      </p:sp>
    </p:spTree>
    <p:extLst>
      <p:ext uri="{BB962C8B-B14F-4D97-AF65-F5344CB8AC3E}">
        <p14:creationId xmlns:p14="http://schemas.microsoft.com/office/powerpoint/2010/main" val="124911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15</a:t>
            </a:fld>
            <a:endParaRPr lang="fa-IR"/>
          </a:p>
        </p:txBody>
      </p:sp>
    </p:spTree>
    <p:extLst>
      <p:ext uri="{BB962C8B-B14F-4D97-AF65-F5344CB8AC3E}">
        <p14:creationId xmlns:p14="http://schemas.microsoft.com/office/powerpoint/2010/main" val="37118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16</a:t>
            </a:fld>
            <a:endParaRPr lang="fa-IR"/>
          </a:p>
        </p:txBody>
      </p:sp>
    </p:spTree>
    <p:extLst>
      <p:ext uri="{BB962C8B-B14F-4D97-AF65-F5344CB8AC3E}">
        <p14:creationId xmlns:p14="http://schemas.microsoft.com/office/powerpoint/2010/main" val="182591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17</a:t>
            </a:fld>
            <a:endParaRPr lang="fa-IR"/>
          </a:p>
        </p:txBody>
      </p:sp>
    </p:spTree>
    <p:extLst>
      <p:ext uri="{BB962C8B-B14F-4D97-AF65-F5344CB8AC3E}">
        <p14:creationId xmlns:p14="http://schemas.microsoft.com/office/powerpoint/2010/main" val="295353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18</a:t>
            </a:fld>
            <a:endParaRPr lang="fa-IR"/>
          </a:p>
        </p:txBody>
      </p:sp>
    </p:spTree>
    <p:extLst>
      <p:ext uri="{BB962C8B-B14F-4D97-AF65-F5344CB8AC3E}">
        <p14:creationId xmlns:p14="http://schemas.microsoft.com/office/powerpoint/2010/main" val="51868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a:t>
            </a:fld>
            <a:endParaRPr lang="fa-IR"/>
          </a:p>
        </p:txBody>
      </p:sp>
    </p:spTree>
    <p:extLst>
      <p:ext uri="{BB962C8B-B14F-4D97-AF65-F5344CB8AC3E}">
        <p14:creationId xmlns:p14="http://schemas.microsoft.com/office/powerpoint/2010/main" val="906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4</a:t>
            </a:fld>
            <a:endParaRPr lang="fa-IR"/>
          </a:p>
        </p:txBody>
      </p:sp>
    </p:spTree>
    <p:extLst>
      <p:ext uri="{BB962C8B-B14F-4D97-AF65-F5344CB8AC3E}">
        <p14:creationId xmlns:p14="http://schemas.microsoft.com/office/powerpoint/2010/main" val="345371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5</a:t>
            </a:fld>
            <a:endParaRPr lang="fa-IR"/>
          </a:p>
        </p:txBody>
      </p:sp>
    </p:spTree>
    <p:extLst>
      <p:ext uri="{BB962C8B-B14F-4D97-AF65-F5344CB8AC3E}">
        <p14:creationId xmlns:p14="http://schemas.microsoft.com/office/powerpoint/2010/main" val="10898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6</a:t>
            </a:fld>
            <a:endParaRPr lang="fa-IR"/>
          </a:p>
        </p:txBody>
      </p:sp>
    </p:spTree>
    <p:extLst>
      <p:ext uri="{BB962C8B-B14F-4D97-AF65-F5344CB8AC3E}">
        <p14:creationId xmlns:p14="http://schemas.microsoft.com/office/powerpoint/2010/main" val="129734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7</a:t>
            </a:fld>
            <a:endParaRPr lang="fa-IR"/>
          </a:p>
        </p:txBody>
      </p:sp>
    </p:spTree>
    <p:extLst>
      <p:ext uri="{BB962C8B-B14F-4D97-AF65-F5344CB8AC3E}">
        <p14:creationId xmlns:p14="http://schemas.microsoft.com/office/powerpoint/2010/main" val="328119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8</a:t>
            </a:fld>
            <a:endParaRPr lang="fa-IR"/>
          </a:p>
        </p:txBody>
      </p:sp>
    </p:spTree>
    <p:extLst>
      <p:ext uri="{BB962C8B-B14F-4D97-AF65-F5344CB8AC3E}">
        <p14:creationId xmlns:p14="http://schemas.microsoft.com/office/powerpoint/2010/main" val="378559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9</a:t>
            </a:fld>
            <a:endParaRPr lang="fa-IR"/>
          </a:p>
        </p:txBody>
      </p:sp>
    </p:spTree>
    <p:extLst>
      <p:ext uri="{BB962C8B-B14F-4D97-AF65-F5344CB8AC3E}">
        <p14:creationId xmlns:p14="http://schemas.microsoft.com/office/powerpoint/2010/main" val="274376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10</a:t>
            </a:fld>
            <a:endParaRPr lang="fa-IR"/>
          </a:p>
        </p:txBody>
      </p:sp>
    </p:spTree>
    <p:extLst>
      <p:ext uri="{BB962C8B-B14F-4D97-AF65-F5344CB8AC3E}">
        <p14:creationId xmlns:p14="http://schemas.microsoft.com/office/powerpoint/2010/main" val="20159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5C021E-3D8F-4170-B6F8-D06DF312A33C}"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07154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1357C8-AC33-4392-B4EF-B799AC688B40}"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48352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2D7729-4E7F-4C66-AC70-140788F9E13C}"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5B5B37-FC00-4103-AE22-753B501E5D2B}" type="slidenum">
              <a:rPr lang="fa-IR" smtClean="0"/>
              <a:pPr/>
              <a:t>‹#›</a:t>
            </a:fld>
            <a:endParaRPr lang="fa-I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602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CA601F0-F720-464E-A975-C6DD34952BC1}" type="datetime8">
              <a:rPr lang="fa-IR" smtClean="0"/>
              <a:t>13 فوريه 23</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61507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A67B9C-FBCE-48A3-9DD3-DE439BE09B4C}" type="datetime8">
              <a:rPr lang="fa-IR" smtClean="0"/>
              <a:t>13 فوريه 23</a:t>
            </a:fld>
            <a:endParaRPr lang="fa-IR"/>
          </a:p>
        </p:txBody>
      </p:sp>
      <p:sp>
        <p:nvSpPr>
          <p:cNvPr id="6" name="Footer Placeholder 5"/>
          <p:cNvSpPr>
            <a:spLocks noGrp="1"/>
          </p:cNvSpPr>
          <p:nvPr>
            <p:ph type="ftr" sz="quarter" idx="11"/>
          </p:nvPr>
        </p:nvSpPr>
        <p:spPr/>
        <p:txBody>
          <a:bodyPr/>
          <a:lstStyle/>
          <a:p>
            <a:endParaRPr lang="fa-I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5B5B37-FC00-4103-AE22-753B501E5D2B}" type="slidenum">
              <a:rPr lang="fa-IR" smtClean="0"/>
              <a:pPr/>
              <a:t>‹#›</a:t>
            </a:fld>
            <a:endParaRPr lang="fa-I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976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52B5A00-DB8C-4713-B88B-7D178ECCC7B7}" type="datetime8">
              <a:rPr lang="fa-IR" smtClean="0"/>
              <a:t>13 فوريه 23</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417250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895E7-553E-4974-8E21-04622E0EB17D}"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13336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E30D8F-5DD3-440E-A4CD-FD427EBC3121}"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30826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BD70BF-A804-4A85-8B91-4194926FB857}"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2102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CF2189-DE39-4C5D-AE84-DD9D21381C7E}" type="datetime8">
              <a:rPr lang="fa-IR" smtClean="0"/>
              <a:t>13 فوريه 23</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26397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6FC9F9-0A13-417C-AA32-14640D3AA3BE}" type="datetime8">
              <a:rPr lang="fa-IR" smtClean="0"/>
              <a:t>13 فوريه 23</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88848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09156C-03FD-43C3-8812-E7EBC86D18C4}" type="datetime8">
              <a:rPr lang="fa-IR" smtClean="0"/>
              <a:t>13 فوريه 23</a:t>
            </a:fld>
            <a:endParaRPr lang="fa-IR"/>
          </a:p>
        </p:txBody>
      </p:sp>
      <p:sp>
        <p:nvSpPr>
          <p:cNvPr id="8" name="Footer Placeholder 7"/>
          <p:cNvSpPr>
            <a:spLocks noGrp="1"/>
          </p:cNvSpPr>
          <p:nvPr>
            <p:ph type="ftr" sz="quarter" idx="11"/>
          </p:nvPr>
        </p:nvSpPr>
        <p:spPr/>
        <p:txBody>
          <a:bodyPr/>
          <a:lstStyle/>
          <a:p>
            <a:endParaRPr lang="fa-I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05618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03E22C-6F98-462E-ADEE-C39B85DAB6C6}" type="datetime8">
              <a:rPr lang="fa-IR" smtClean="0"/>
              <a:t>13 فوريه 23</a:t>
            </a:fld>
            <a:endParaRPr lang="fa-IR"/>
          </a:p>
        </p:txBody>
      </p:sp>
      <p:sp>
        <p:nvSpPr>
          <p:cNvPr id="4" name="Footer Placeholder 3"/>
          <p:cNvSpPr>
            <a:spLocks noGrp="1"/>
          </p:cNvSpPr>
          <p:nvPr>
            <p:ph type="ftr" sz="quarter" idx="11"/>
          </p:nvPr>
        </p:nvSpPr>
        <p:spPr/>
        <p:txBody>
          <a:bodyPr/>
          <a:lstStyle/>
          <a:p>
            <a:endParaRPr lang="fa-I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44434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0B2D0-649F-405E-A15B-0DBB994986AD}" type="datetime8">
              <a:rPr lang="fa-IR" smtClean="0"/>
              <a:t>13 فوريه 23</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93957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51ADCC-F3FC-40A8-AC19-2368F1414554}" type="datetime8">
              <a:rPr lang="fa-IR" smtClean="0"/>
              <a:t>13 فوريه 23</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63980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1109AE-AF4F-47EC-85DC-86C62BF4902B}" type="datetime8">
              <a:rPr lang="fa-IR" smtClean="0"/>
              <a:t>13 فوريه 23</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32670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F1F2A9E-1278-4667-AEA1-F91983B6F280}" type="datetime8">
              <a:rPr lang="fa-IR" smtClean="0"/>
              <a:t>13 فوريه 23</a:t>
            </a:fld>
            <a:endParaRPr lang="fa-I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95B5B37-FC00-4103-AE22-753B501E5D2B}" type="slidenum">
              <a:rPr lang="fa-IR" smtClean="0"/>
              <a:pPr/>
              <a:t>‹#›</a:t>
            </a:fld>
            <a:endParaRPr lang="fa-IR"/>
          </a:p>
        </p:txBody>
      </p:sp>
    </p:spTree>
    <p:extLst>
      <p:ext uri="{BB962C8B-B14F-4D97-AF65-F5344CB8AC3E}">
        <p14:creationId xmlns:p14="http://schemas.microsoft.com/office/powerpoint/2010/main" val="34628636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ctrTitle"/>
          </p:nvPr>
        </p:nvSpPr>
        <p:spPr>
          <a:xfrm>
            <a:off x="2123728" y="1268760"/>
            <a:ext cx="6600451" cy="1296144"/>
          </a:xfrm>
        </p:spPr>
        <p:txBody>
          <a:bodyPr anchor="ctr">
            <a:noAutofit/>
          </a:bodyPr>
          <a:lstStyle/>
          <a:p>
            <a:pPr algn="r" rtl="1"/>
            <a:r>
              <a:rPr lang="fa-IR" sz="2400" b="1" dirty="0" smtClean="0">
                <a:solidFill>
                  <a:srgbClr val="00B050"/>
                </a:solidFill>
                <a:cs typeface="B Nazanin" panose="00000400000000000000" pitchFamily="2" charset="-78"/>
              </a:rPr>
              <a:t>عنوان ارائه:   </a:t>
            </a:r>
            <a:r>
              <a:rPr lang="fa-IR" sz="2800" b="1" dirty="0" smtClean="0">
                <a:solidFill>
                  <a:srgbClr val="00B050"/>
                </a:solidFill>
                <a:cs typeface="B Nazanin" panose="00000400000000000000" pitchFamily="2" charset="-78"/>
              </a:rPr>
              <a:t/>
            </a:r>
            <a:br>
              <a:rPr lang="fa-IR" sz="2800" b="1" dirty="0" smtClean="0">
                <a:solidFill>
                  <a:srgbClr val="00B050"/>
                </a:solidFill>
                <a:cs typeface="B Nazanin" panose="00000400000000000000" pitchFamily="2" charset="-78"/>
              </a:rPr>
            </a:br>
            <a:r>
              <a:rPr lang="fa-IR" sz="3200" b="1" dirty="0" smtClean="0">
                <a:solidFill>
                  <a:srgbClr val="FF0066"/>
                </a:solidFill>
                <a:cs typeface="B Nazanin" panose="00000400000000000000" pitchFamily="2" charset="-78"/>
              </a:rPr>
              <a:t>آشنایی با مشخصات بتن با پت</a:t>
            </a:r>
            <a:endParaRPr lang="fa-IR" sz="3200" b="1" dirty="0">
              <a:solidFill>
                <a:srgbClr val="FF0066"/>
              </a:solidFill>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3059832" y="2852936"/>
            <a:ext cx="3528392" cy="3324792"/>
          </a:xfrm>
          <a:prstGeom prst="rect">
            <a:avLst/>
          </a:prstGeom>
        </p:spPr>
      </p:pic>
      <p:sp>
        <p:nvSpPr>
          <p:cNvPr id="8" name="Slide Number Placeholder 7"/>
          <p:cNvSpPr>
            <a:spLocks noGrp="1"/>
          </p:cNvSpPr>
          <p:nvPr>
            <p:ph type="sldNum" sz="quarter" idx="12"/>
          </p:nvPr>
        </p:nvSpPr>
        <p:spPr/>
        <p:txBody>
          <a:bodyPr/>
          <a:lstStyle/>
          <a:p>
            <a:fld id="{695B5B37-FC00-4103-AE22-753B501E5D2B}" type="slidenum">
              <a:rPr lang="fa-IR" smtClean="0"/>
              <a:pPr/>
              <a:t>1</a:t>
            </a:fld>
            <a:endParaRPr lang="fa-IR" dirty="0"/>
          </a:p>
        </p:txBody>
      </p:sp>
    </p:spTree>
    <p:extLst>
      <p:ext uri="{BB962C8B-B14F-4D97-AF65-F5344CB8AC3E}">
        <p14:creationId xmlns:p14="http://schemas.microsoft.com/office/powerpoint/2010/main" val="858750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42483" y="771630"/>
            <a:ext cx="2376264" cy="2317670"/>
          </a:xfrm>
          <a:prstGeom prst="rect">
            <a:avLst/>
          </a:prstGeom>
        </p:spPr>
      </p:pic>
      <p:sp>
        <p:nvSpPr>
          <p:cNvPr id="8" name="TextBox 7"/>
          <p:cNvSpPr txBox="1"/>
          <p:nvPr/>
        </p:nvSpPr>
        <p:spPr>
          <a:xfrm>
            <a:off x="4033949" y="2901620"/>
            <a:ext cx="139333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fa-IR" dirty="0" smtClean="0">
                <a:cs typeface="B Nazanin" panose="00000400000000000000" pitchFamily="2" charset="-78"/>
              </a:rPr>
              <a:t>شکل8: پلی اتیلن</a:t>
            </a:r>
            <a:endParaRPr lang="en-US" dirty="0">
              <a:cs typeface="B Nazanin" panose="00000400000000000000" pitchFamily="2" charset="-78"/>
            </a:endParaRPr>
          </a:p>
        </p:txBody>
      </p:sp>
      <p:pic>
        <p:nvPicPr>
          <p:cNvPr id="9" name="Picture 8"/>
          <p:cNvPicPr>
            <a:picLocks noChangeAspect="1"/>
          </p:cNvPicPr>
          <p:nvPr/>
        </p:nvPicPr>
        <p:blipFill rotWithShape="1">
          <a:blip r:embed="rId4"/>
          <a:srcRect l="11121" r="13280"/>
          <a:stretch/>
        </p:blipFill>
        <p:spPr>
          <a:xfrm>
            <a:off x="6034688" y="785260"/>
            <a:ext cx="2442613" cy="2307868"/>
          </a:xfrm>
          <a:prstGeom prst="rect">
            <a:avLst/>
          </a:prstGeom>
        </p:spPr>
      </p:pic>
      <p:sp>
        <p:nvSpPr>
          <p:cNvPr id="10" name="Rectangle 9"/>
          <p:cNvSpPr/>
          <p:nvPr/>
        </p:nvSpPr>
        <p:spPr>
          <a:xfrm>
            <a:off x="6270788" y="2901620"/>
            <a:ext cx="197041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a-IR" dirty="0" smtClean="0">
                <a:cs typeface="B Nazanin" panose="00000400000000000000" pitchFamily="2" charset="-78"/>
              </a:rPr>
              <a:t>شکل7: پلی‌اتیلن </a:t>
            </a:r>
            <a:r>
              <a:rPr lang="fa-IR" dirty="0">
                <a:cs typeface="B Nazanin" panose="00000400000000000000" pitchFamily="2" charset="-78"/>
              </a:rPr>
              <a:t>ترفتالات</a:t>
            </a:r>
            <a:endParaRPr lang="en-US" dirty="0">
              <a:cs typeface="B Nazanin" panose="00000400000000000000" pitchFamily="2" charset="-78"/>
            </a:endParaRPr>
          </a:p>
        </p:txBody>
      </p:sp>
      <p:pic>
        <p:nvPicPr>
          <p:cNvPr id="11" name="Picture 10"/>
          <p:cNvPicPr>
            <a:picLocks noChangeAspect="1"/>
          </p:cNvPicPr>
          <p:nvPr/>
        </p:nvPicPr>
        <p:blipFill>
          <a:blip r:embed="rId5"/>
          <a:stretch>
            <a:fillRect/>
          </a:stretch>
        </p:blipFill>
        <p:spPr>
          <a:xfrm>
            <a:off x="4860032" y="3861048"/>
            <a:ext cx="2951157" cy="1947764"/>
          </a:xfrm>
          <a:prstGeom prst="rect">
            <a:avLst/>
          </a:prstGeom>
        </p:spPr>
      </p:pic>
      <p:sp>
        <p:nvSpPr>
          <p:cNvPr id="12" name="Rectangle 11"/>
          <p:cNvSpPr/>
          <p:nvPr/>
        </p:nvSpPr>
        <p:spPr>
          <a:xfrm>
            <a:off x="5521925" y="5548590"/>
            <a:ext cx="162737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a-IR" dirty="0" smtClean="0">
                <a:cs typeface="B Nazanin" panose="00000400000000000000" pitchFamily="2" charset="-78"/>
              </a:rPr>
              <a:t>شکل10: پلی‌پروپیلن</a:t>
            </a:r>
            <a:endParaRPr lang="en-US" dirty="0"/>
          </a:p>
        </p:txBody>
      </p:sp>
      <p:pic>
        <p:nvPicPr>
          <p:cNvPr id="13" name="Picture 12"/>
          <p:cNvPicPr>
            <a:picLocks noChangeAspect="1"/>
          </p:cNvPicPr>
          <p:nvPr/>
        </p:nvPicPr>
        <p:blipFill>
          <a:blip r:embed="rId6"/>
          <a:stretch>
            <a:fillRect/>
          </a:stretch>
        </p:blipFill>
        <p:spPr>
          <a:xfrm>
            <a:off x="1073768" y="785260"/>
            <a:ext cx="2332956" cy="2317670"/>
          </a:xfrm>
          <a:prstGeom prst="rect">
            <a:avLst/>
          </a:prstGeom>
        </p:spPr>
      </p:pic>
      <p:sp>
        <p:nvSpPr>
          <p:cNvPr id="14" name="Rectangle 13"/>
          <p:cNvSpPr/>
          <p:nvPr/>
        </p:nvSpPr>
        <p:spPr>
          <a:xfrm>
            <a:off x="1333587" y="2904634"/>
            <a:ext cx="1813317"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a-IR" dirty="0" smtClean="0">
                <a:cs typeface="B Nazanin" panose="00000400000000000000" pitchFamily="2" charset="-78"/>
              </a:rPr>
              <a:t>شکل9: پلی‌وینیل‌کلراید</a:t>
            </a:r>
            <a:endParaRPr lang="en-US" dirty="0"/>
          </a:p>
        </p:txBody>
      </p:sp>
      <p:pic>
        <p:nvPicPr>
          <p:cNvPr id="2" name="Picture 1"/>
          <p:cNvPicPr>
            <a:picLocks noChangeAspect="1"/>
          </p:cNvPicPr>
          <p:nvPr/>
        </p:nvPicPr>
        <p:blipFill>
          <a:blip r:embed="rId7"/>
          <a:stretch>
            <a:fillRect/>
          </a:stretch>
        </p:blipFill>
        <p:spPr>
          <a:xfrm>
            <a:off x="1533636" y="3861048"/>
            <a:ext cx="2586929" cy="1947764"/>
          </a:xfrm>
          <a:prstGeom prst="rect">
            <a:avLst/>
          </a:prstGeom>
        </p:spPr>
      </p:pic>
      <p:sp>
        <p:nvSpPr>
          <p:cNvPr id="16" name="Rectangle 15"/>
          <p:cNvSpPr/>
          <p:nvPr/>
        </p:nvSpPr>
        <p:spPr>
          <a:xfrm>
            <a:off x="1993627" y="5548590"/>
            <a:ext cx="163859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a-IR" dirty="0" smtClean="0">
                <a:cs typeface="B Nazanin" panose="00000400000000000000" pitchFamily="2" charset="-78"/>
              </a:rPr>
              <a:t>شکل11: </a:t>
            </a:r>
            <a:r>
              <a:rPr lang="fa-IR" dirty="0">
                <a:cs typeface="B Nazanin" panose="00000400000000000000" pitchFamily="2" charset="-78"/>
              </a:rPr>
              <a:t>پلی‌استایرن</a:t>
            </a:r>
            <a:endParaRPr lang="en-US" dirty="0"/>
          </a:p>
        </p:txBody>
      </p:sp>
      <p:sp>
        <p:nvSpPr>
          <p:cNvPr id="3" name="Slide Number Placeholder 2"/>
          <p:cNvSpPr>
            <a:spLocks noGrp="1"/>
          </p:cNvSpPr>
          <p:nvPr>
            <p:ph type="sldNum" sz="quarter" idx="12"/>
          </p:nvPr>
        </p:nvSpPr>
        <p:spPr/>
        <p:txBody>
          <a:bodyPr/>
          <a:lstStyle/>
          <a:p>
            <a:fld id="{695B5B37-FC00-4103-AE22-753B501E5D2B}" type="slidenum">
              <a:rPr lang="fa-IR" smtClean="0"/>
              <a:pPr/>
              <a:t>10</a:t>
            </a:fld>
            <a:endParaRPr lang="fa-IR"/>
          </a:p>
        </p:txBody>
      </p:sp>
    </p:spTree>
    <p:extLst>
      <p:ext uri="{BB962C8B-B14F-4D97-AF65-F5344CB8AC3E}">
        <p14:creationId xmlns:p14="http://schemas.microsoft.com/office/powerpoint/2010/main" val="168832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872274" y="464121"/>
            <a:ext cx="1696298" cy="400110"/>
          </a:xfrm>
          <a:prstGeom prst="rect">
            <a:avLst/>
          </a:prstGeom>
          <a:noFill/>
        </p:spPr>
        <p:txBody>
          <a:bodyPr wrap="none" rtlCol="0">
            <a:spAutoFit/>
          </a:bodyPr>
          <a:lstStyle/>
          <a:p>
            <a:r>
              <a:rPr lang="fa-IR" sz="2000" b="1" dirty="0" smtClean="0">
                <a:solidFill>
                  <a:srgbClr val="C00000"/>
                </a:solidFill>
                <a:cs typeface="B Nazanin" panose="00000400000000000000" pitchFamily="2" charset="-78"/>
              </a:rPr>
              <a:t>4-4- انواع پلیمر</a:t>
            </a:r>
            <a:endParaRPr lang="fa-IR" sz="2000" b="1" dirty="0">
              <a:solidFill>
                <a:srgbClr val="C00000"/>
              </a:solidFill>
              <a:cs typeface="B Nazanin" panose="00000400000000000000" pitchFamily="2" charset="-78"/>
            </a:endParaRPr>
          </a:p>
        </p:txBody>
      </p:sp>
      <p:sp>
        <p:nvSpPr>
          <p:cNvPr id="14" name="Rectangle 13"/>
          <p:cNvSpPr/>
          <p:nvPr/>
        </p:nvSpPr>
        <p:spPr>
          <a:xfrm>
            <a:off x="1403648" y="875073"/>
            <a:ext cx="7164924" cy="707886"/>
          </a:xfrm>
          <a:prstGeom prst="rect">
            <a:avLst/>
          </a:prstGeom>
        </p:spPr>
        <p:txBody>
          <a:bodyPr wrap="square">
            <a:spAutoFit/>
          </a:bodyPr>
          <a:lstStyle/>
          <a:p>
            <a:pPr algn="just"/>
            <a:r>
              <a:rPr lang="fa-IR" sz="2000" dirty="0">
                <a:cs typeface="B Nazanin" panose="00000400000000000000" pitchFamily="2" charset="-78"/>
              </a:rPr>
              <a:t>به طور کلی </a:t>
            </a:r>
            <a:r>
              <a:rPr lang="fa-IR" sz="2000" dirty="0" smtClean="0">
                <a:cs typeface="B Nazanin" panose="00000400000000000000" pitchFamily="2" charset="-78"/>
              </a:rPr>
              <a:t>پلیمرها </a:t>
            </a:r>
            <a:r>
              <a:rPr lang="fa-IR" sz="2000" dirty="0">
                <a:cs typeface="B Nazanin" panose="00000400000000000000" pitchFamily="2" charset="-78"/>
              </a:rPr>
              <a:t>از نظر کاربرد به سه دسته </a:t>
            </a:r>
            <a:r>
              <a:rPr lang="fa-IR" sz="2000" dirty="0">
                <a:solidFill>
                  <a:srgbClr val="FF0000"/>
                </a:solidFill>
                <a:cs typeface="B Nazanin" panose="00000400000000000000" pitchFamily="2" charset="-78"/>
              </a:rPr>
              <a:t>ترموپلاستیک</a:t>
            </a:r>
            <a:r>
              <a:rPr lang="fa-IR" sz="2000" dirty="0">
                <a:cs typeface="B Nazanin" panose="00000400000000000000" pitchFamily="2" charset="-78"/>
              </a:rPr>
              <a:t>، </a:t>
            </a:r>
            <a:r>
              <a:rPr lang="fa-IR" sz="2000" dirty="0">
                <a:solidFill>
                  <a:srgbClr val="FF0000"/>
                </a:solidFill>
                <a:cs typeface="B Nazanin" panose="00000400000000000000" pitchFamily="2" charset="-78"/>
              </a:rPr>
              <a:t>ترموست</a:t>
            </a:r>
            <a:r>
              <a:rPr lang="fa-IR" sz="2000" dirty="0">
                <a:cs typeface="B Nazanin" panose="00000400000000000000" pitchFamily="2" charset="-78"/>
              </a:rPr>
              <a:t> و </a:t>
            </a:r>
            <a:r>
              <a:rPr lang="fa-IR" sz="2000" dirty="0">
                <a:solidFill>
                  <a:srgbClr val="FF0000"/>
                </a:solidFill>
                <a:cs typeface="B Nazanin" panose="00000400000000000000" pitchFamily="2" charset="-78"/>
              </a:rPr>
              <a:t>الاستومر</a:t>
            </a:r>
            <a:r>
              <a:rPr lang="fa-IR" sz="2000" dirty="0">
                <a:cs typeface="B Nazanin" panose="00000400000000000000" pitchFamily="2" charset="-78"/>
              </a:rPr>
              <a:t> تقسیم </a:t>
            </a:r>
            <a:r>
              <a:rPr lang="fa-IR" sz="2000" dirty="0" smtClean="0">
                <a:cs typeface="B Nazanin" panose="00000400000000000000" pitchFamily="2" charset="-78"/>
              </a:rPr>
              <a:t>می‌شوند</a:t>
            </a:r>
            <a:r>
              <a:rPr lang="fa-IR" sz="2000" dirty="0">
                <a:cs typeface="B Nazanin" panose="00000400000000000000" pitchFamily="2" charset="-78"/>
              </a:rPr>
              <a:t>. در این </a:t>
            </a:r>
            <a:r>
              <a:rPr lang="fa-IR" sz="2000" dirty="0" smtClean="0">
                <a:cs typeface="B Nazanin" panose="00000400000000000000" pitchFamily="2" charset="-78"/>
              </a:rPr>
              <a:t>میان، </a:t>
            </a:r>
            <a:r>
              <a:rPr lang="fa-IR" sz="2000" dirty="0">
                <a:cs typeface="B Nazanin" panose="00000400000000000000" pitchFamily="2" charset="-78"/>
              </a:rPr>
              <a:t>موادی مانند پشم شیشه وجو دارد که در واقع پلیمر سیلیسی است</a:t>
            </a:r>
            <a:r>
              <a:rPr lang="fa-IR" sz="2000" dirty="0" smtClean="0">
                <a:cs typeface="B Nazanin" panose="00000400000000000000" pitchFamily="2" charset="-78"/>
              </a:rPr>
              <a:t>.</a:t>
            </a:r>
            <a:endParaRPr lang="fa-IR" sz="2000" dirty="0">
              <a:cs typeface="B Nazanin" panose="00000400000000000000" pitchFamily="2" charset="-78"/>
            </a:endParaRPr>
          </a:p>
        </p:txBody>
      </p:sp>
      <p:sp>
        <p:nvSpPr>
          <p:cNvPr id="15" name="Rectangle 14"/>
          <p:cNvSpPr/>
          <p:nvPr/>
        </p:nvSpPr>
        <p:spPr>
          <a:xfrm>
            <a:off x="5371864" y="1748843"/>
            <a:ext cx="3196709" cy="400110"/>
          </a:xfrm>
          <a:prstGeom prst="rect">
            <a:avLst/>
          </a:prstGeom>
        </p:spPr>
        <p:txBody>
          <a:bodyPr wrap="none">
            <a:spAutoFit/>
          </a:bodyPr>
          <a:lstStyle/>
          <a:p>
            <a:r>
              <a:rPr lang="fa-IR" sz="2000" b="1" dirty="0" smtClean="0">
                <a:solidFill>
                  <a:srgbClr val="002060"/>
                </a:solidFill>
                <a:cs typeface="B Nazanin" panose="00000400000000000000" pitchFamily="2" charset="-78"/>
              </a:rPr>
              <a:t>1-4-4- ترموست‌ها (گرماسخت‎ها)</a:t>
            </a:r>
            <a:endParaRPr lang="en-US" sz="2000" b="1" dirty="0">
              <a:solidFill>
                <a:srgbClr val="002060"/>
              </a:solidFill>
              <a:cs typeface="B Nazanin" panose="00000400000000000000" pitchFamily="2" charset="-78"/>
            </a:endParaRPr>
          </a:p>
        </p:txBody>
      </p:sp>
      <p:sp>
        <p:nvSpPr>
          <p:cNvPr id="16" name="Rectangle 15"/>
          <p:cNvSpPr/>
          <p:nvPr/>
        </p:nvSpPr>
        <p:spPr>
          <a:xfrm>
            <a:off x="1403648" y="2148953"/>
            <a:ext cx="7164925" cy="1261884"/>
          </a:xfrm>
          <a:prstGeom prst="rect">
            <a:avLst/>
          </a:prstGeom>
        </p:spPr>
        <p:txBody>
          <a:bodyPr wrap="square">
            <a:spAutoFit/>
          </a:bodyPr>
          <a:lstStyle/>
          <a:p>
            <a:pPr algn="just"/>
            <a:r>
              <a:rPr lang="fa-IR" sz="1900" dirty="0">
                <a:cs typeface="B Nazanin" panose="00000400000000000000" pitchFamily="2" charset="-78"/>
              </a:rPr>
              <a:t>ترموست‌ها پلیمرهایی هستند که در اثر حرارت ذوب نمی‌شوند بلکه سخت می‌شوند و یا می‌سوزند؛ بنابراین نمی‌توان آن‌ها را بازیافت کرد. به دلیل مسایل زیست محیطی تولید آن‌ها در مقایسه با پلاستیک‌ها رو به کاهش است. نمونه‌ای از </a:t>
            </a:r>
            <a:r>
              <a:rPr lang="fa-IR" sz="1900" dirty="0" smtClean="0">
                <a:cs typeface="B Nazanin" panose="00000400000000000000" pitchFamily="2" charset="-78"/>
              </a:rPr>
              <a:t>ترموست‌ها، </a:t>
            </a:r>
            <a:r>
              <a:rPr lang="fa-IR" sz="1900" dirty="0">
                <a:cs typeface="B Nazanin" panose="00000400000000000000" pitchFamily="2" charset="-78"/>
              </a:rPr>
              <a:t>ملامین است که در تولید </a:t>
            </a:r>
            <a:r>
              <a:rPr lang="fa-IR" sz="1900" dirty="0">
                <a:solidFill>
                  <a:srgbClr val="FF0000"/>
                </a:solidFill>
                <a:cs typeface="B Nazanin" panose="00000400000000000000" pitchFamily="2" charset="-78"/>
              </a:rPr>
              <a:t>ظروف ملامین </a:t>
            </a:r>
            <a:r>
              <a:rPr lang="fa-IR" sz="1900" dirty="0">
                <a:cs typeface="B Nazanin" panose="00000400000000000000" pitchFamily="2" charset="-78"/>
              </a:rPr>
              <a:t>به کار می‌رود. از </a:t>
            </a:r>
            <a:r>
              <a:rPr lang="fa-IR" sz="1900" dirty="0" smtClean="0">
                <a:cs typeface="B Nazanin" panose="00000400000000000000" pitchFamily="2" charset="-78"/>
              </a:rPr>
              <a:t>ترموست‌ها می‌توان </a:t>
            </a:r>
            <a:r>
              <a:rPr lang="fa-IR" sz="1900" dirty="0">
                <a:cs typeface="B Nazanin" panose="00000400000000000000" pitchFamily="2" charset="-78"/>
              </a:rPr>
              <a:t>بسیاری </a:t>
            </a:r>
            <a:r>
              <a:rPr lang="fa-IR" sz="1900" dirty="0" smtClean="0">
                <a:cs typeface="B Nazanin" panose="00000400000000000000" pitchFamily="2" charset="-78"/>
              </a:rPr>
              <a:t>از </a:t>
            </a:r>
            <a:r>
              <a:rPr lang="fa-IR" sz="1900" dirty="0">
                <a:solidFill>
                  <a:srgbClr val="FF0000"/>
                </a:solidFill>
                <a:cs typeface="B Nazanin" panose="00000400000000000000" pitchFamily="2" charset="-78"/>
              </a:rPr>
              <a:t>رنگ‌ها</a:t>
            </a:r>
            <a:r>
              <a:rPr lang="fa-IR" sz="1900" dirty="0">
                <a:cs typeface="B Nazanin" panose="00000400000000000000" pitchFamily="2" charset="-78"/>
              </a:rPr>
              <a:t>، </a:t>
            </a:r>
            <a:r>
              <a:rPr lang="fa-IR" sz="1900" dirty="0">
                <a:solidFill>
                  <a:srgbClr val="FF0000"/>
                </a:solidFill>
                <a:cs typeface="B Nazanin" panose="00000400000000000000" pitchFamily="2" charset="-78"/>
              </a:rPr>
              <a:t>رزین‌ها</a:t>
            </a:r>
            <a:r>
              <a:rPr lang="fa-IR" sz="1900" dirty="0">
                <a:cs typeface="B Nazanin" panose="00000400000000000000" pitchFamily="2" charset="-78"/>
              </a:rPr>
              <a:t> و </a:t>
            </a:r>
            <a:r>
              <a:rPr lang="fa-IR" sz="1900" dirty="0">
                <a:solidFill>
                  <a:srgbClr val="FF0000"/>
                </a:solidFill>
                <a:cs typeface="B Nazanin" panose="00000400000000000000" pitchFamily="2" charset="-78"/>
              </a:rPr>
              <a:t>چسب‌ها</a:t>
            </a:r>
            <a:r>
              <a:rPr lang="fa-IR" sz="1900" dirty="0">
                <a:cs typeface="B Nazanin" panose="00000400000000000000" pitchFamily="2" charset="-78"/>
              </a:rPr>
              <a:t> را نام برد</a:t>
            </a:r>
            <a:r>
              <a:rPr lang="fa-IR" sz="1900" dirty="0" smtClean="0">
                <a:cs typeface="B Nazanin" panose="00000400000000000000" pitchFamily="2" charset="-78"/>
              </a:rPr>
              <a:t>.</a:t>
            </a:r>
            <a:endParaRPr lang="fa-IR" sz="1900" dirty="0">
              <a:cs typeface="B Nazanin" panose="00000400000000000000" pitchFamily="2" charset="-78"/>
            </a:endParaRPr>
          </a:p>
        </p:txBody>
      </p:sp>
      <p:sp>
        <p:nvSpPr>
          <p:cNvPr id="17" name="Rectangle 16"/>
          <p:cNvSpPr/>
          <p:nvPr/>
        </p:nvSpPr>
        <p:spPr>
          <a:xfrm>
            <a:off x="6687929" y="3676962"/>
            <a:ext cx="1880644" cy="400110"/>
          </a:xfrm>
          <a:prstGeom prst="rect">
            <a:avLst/>
          </a:prstGeom>
        </p:spPr>
        <p:txBody>
          <a:bodyPr wrap="none">
            <a:spAutoFit/>
          </a:bodyPr>
          <a:lstStyle/>
          <a:p>
            <a:r>
              <a:rPr lang="fa-IR" sz="2000" b="1" dirty="0" smtClean="0">
                <a:solidFill>
                  <a:srgbClr val="002060"/>
                </a:solidFill>
                <a:cs typeface="B Nazanin" panose="00000400000000000000" pitchFamily="2" charset="-78"/>
              </a:rPr>
              <a:t>2-4-4- </a:t>
            </a:r>
            <a:r>
              <a:rPr lang="fa-IR" sz="2000" b="1" dirty="0">
                <a:solidFill>
                  <a:srgbClr val="002060"/>
                </a:solidFill>
                <a:cs typeface="B Nazanin" panose="00000400000000000000" pitchFamily="2" charset="-78"/>
              </a:rPr>
              <a:t>الاستومتر</a:t>
            </a:r>
            <a:endParaRPr lang="en-US" sz="2000" b="1" dirty="0">
              <a:solidFill>
                <a:srgbClr val="002060"/>
              </a:solidFill>
              <a:cs typeface="B Nazanin" panose="00000400000000000000" pitchFamily="2" charset="-78"/>
            </a:endParaRPr>
          </a:p>
        </p:txBody>
      </p:sp>
      <p:sp>
        <p:nvSpPr>
          <p:cNvPr id="18" name="Rectangle 17"/>
          <p:cNvSpPr/>
          <p:nvPr/>
        </p:nvSpPr>
        <p:spPr>
          <a:xfrm>
            <a:off x="1403648" y="4077072"/>
            <a:ext cx="7164925" cy="1846659"/>
          </a:xfrm>
          <a:prstGeom prst="rect">
            <a:avLst/>
          </a:prstGeom>
        </p:spPr>
        <p:txBody>
          <a:bodyPr wrap="square">
            <a:spAutoFit/>
          </a:bodyPr>
          <a:lstStyle/>
          <a:p>
            <a:pPr algn="just"/>
            <a:r>
              <a:rPr lang="fa-IR" sz="1900" dirty="0">
                <a:cs typeface="B Nazanin" panose="00000400000000000000" pitchFamily="2" charset="-78"/>
              </a:rPr>
              <a:t>به دسته خاصی از </a:t>
            </a:r>
            <a:r>
              <a:rPr lang="fa-IR" sz="1900" dirty="0" smtClean="0">
                <a:cs typeface="B Nazanin" panose="00000400000000000000" pitchFamily="2" charset="-78"/>
              </a:rPr>
              <a:t>پلیمرها </a:t>
            </a:r>
            <a:r>
              <a:rPr lang="fa-IR" sz="1900" dirty="0">
                <a:cs typeface="B Nazanin" panose="00000400000000000000" pitchFamily="2" charset="-78"/>
              </a:rPr>
              <a:t>اطلاق می‌شود که هنگام اعمال نیرو، از خود مقدار فوق‌العاده زیادی تغییر شکل </a:t>
            </a:r>
            <a:r>
              <a:rPr lang="fa-IR" sz="1900" dirty="0">
                <a:solidFill>
                  <a:srgbClr val="FF0000"/>
                </a:solidFill>
                <a:cs typeface="B Nazanin" panose="00000400000000000000" pitchFamily="2" charset="-78"/>
              </a:rPr>
              <a:t>الاستیک</a:t>
            </a:r>
            <a:r>
              <a:rPr lang="fa-IR" sz="1900" dirty="0">
                <a:cs typeface="B Nazanin" panose="00000400000000000000" pitchFamily="2" charset="-78"/>
              </a:rPr>
              <a:t> نشان می‌دهند. بسیاری از آنها می‌توانند تا چندین برابر طول اصلی خود کشیده شوند. با از بین رفتن نیروی کششی، تغییر شکل کاملاً بازیابی می‌شود و مواد به سرعت به شکل اولیه خود بازمی‌گردند. به علاوه، این چرخه می‌تواند چندین بار با نتایج یکسان تکرار شود، درست مانند کشش یک کش لاستیکی. </a:t>
            </a:r>
            <a:r>
              <a:rPr lang="fa-IR" sz="1900" dirty="0" smtClean="0">
                <a:cs typeface="B Nazanin" panose="00000400000000000000" pitchFamily="2" charset="-78"/>
              </a:rPr>
              <a:t>در </a:t>
            </a:r>
            <a:r>
              <a:rPr lang="fa-IR" sz="1900" dirty="0">
                <a:cs typeface="B Nazanin" panose="00000400000000000000" pitchFamily="2" charset="-78"/>
              </a:rPr>
              <a:t>ساخت محصولات زیادی مانند </a:t>
            </a:r>
            <a:r>
              <a:rPr lang="fa-IR" sz="1900" dirty="0">
                <a:solidFill>
                  <a:srgbClr val="FF0000"/>
                </a:solidFill>
                <a:cs typeface="B Nazanin" panose="00000400000000000000" pitchFamily="2" charset="-78"/>
              </a:rPr>
              <a:t>لاستیک اتومبیل</a:t>
            </a:r>
            <a:r>
              <a:rPr lang="fa-IR" sz="1900" dirty="0">
                <a:cs typeface="B Nazanin" panose="00000400000000000000" pitchFamily="2" charset="-78"/>
              </a:rPr>
              <a:t>، </a:t>
            </a:r>
            <a:r>
              <a:rPr lang="fa-IR" sz="1900" dirty="0" smtClean="0">
                <a:solidFill>
                  <a:srgbClr val="FF0000"/>
                </a:solidFill>
                <a:cs typeface="B Nazanin" panose="00000400000000000000" pitchFamily="2" charset="-78"/>
              </a:rPr>
              <a:t>پوشش</a:t>
            </a:r>
            <a:r>
              <a:rPr lang="fa-IR" sz="1900" dirty="0" smtClean="0">
                <a:cs typeface="B Nazanin" panose="00000400000000000000" pitchFamily="2" charset="-78"/>
              </a:rPr>
              <a:t> </a:t>
            </a:r>
            <a:r>
              <a:rPr lang="fa-IR" sz="1900" dirty="0" smtClean="0">
                <a:solidFill>
                  <a:srgbClr val="FF0000"/>
                </a:solidFill>
                <a:cs typeface="B Nazanin" panose="00000400000000000000" pitchFamily="2" charset="-78"/>
              </a:rPr>
              <a:t>آب‌بند</a:t>
            </a:r>
            <a:r>
              <a:rPr lang="fa-IR" sz="1900" dirty="0" smtClean="0">
                <a:cs typeface="B Nazanin" panose="00000400000000000000" pitchFamily="2" charset="-78"/>
              </a:rPr>
              <a:t>، </a:t>
            </a:r>
            <a:r>
              <a:rPr lang="fa-IR" sz="1900" dirty="0">
                <a:solidFill>
                  <a:srgbClr val="FF0000"/>
                </a:solidFill>
                <a:cs typeface="B Nazanin" panose="00000400000000000000" pitchFamily="2" charset="-78"/>
              </a:rPr>
              <a:t>برف پاک‌کن</a:t>
            </a:r>
            <a:r>
              <a:rPr lang="fa-IR" sz="1900" dirty="0">
                <a:cs typeface="B Nazanin" panose="00000400000000000000" pitchFamily="2" charset="-78"/>
              </a:rPr>
              <a:t>، </a:t>
            </a:r>
            <a:r>
              <a:rPr lang="fa-IR" sz="1900" dirty="0">
                <a:solidFill>
                  <a:srgbClr val="FF0000"/>
                </a:solidFill>
                <a:cs typeface="B Nazanin" panose="00000400000000000000" pitchFamily="2" charset="-78"/>
              </a:rPr>
              <a:t>شلنگ‌ها</a:t>
            </a:r>
            <a:r>
              <a:rPr lang="fa-IR" sz="1900" dirty="0">
                <a:cs typeface="B Nazanin" panose="00000400000000000000" pitchFamily="2" charset="-78"/>
              </a:rPr>
              <a:t> بکار می‌روند. </a:t>
            </a:r>
            <a:endParaRPr lang="fa-IR" sz="1900" dirty="0"/>
          </a:p>
        </p:txBody>
      </p:sp>
      <p:sp>
        <p:nvSpPr>
          <p:cNvPr id="2" name="Slide Number Placeholder 1"/>
          <p:cNvSpPr>
            <a:spLocks noGrp="1"/>
          </p:cNvSpPr>
          <p:nvPr>
            <p:ph type="sldNum" sz="quarter" idx="12"/>
          </p:nvPr>
        </p:nvSpPr>
        <p:spPr/>
        <p:txBody>
          <a:bodyPr/>
          <a:lstStyle/>
          <a:p>
            <a:fld id="{695B5B37-FC00-4103-AE22-753B501E5D2B}" type="slidenum">
              <a:rPr lang="fa-IR" smtClean="0"/>
              <a:pPr/>
              <a:t>11</a:t>
            </a:fld>
            <a:endParaRPr lang="fa-IR"/>
          </a:p>
        </p:txBody>
      </p:sp>
    </p:spTree>
    <p:extLst>
      <p:ext uri="{BB962C8B-B14F-4D97-AF65-F5344CB8AC3E}">
        <p14:creationId xmlns:p14="http://schemas.microsoft.com/office/powerpoint/2010/main" val="2023621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44009" y="618641"/>
            <a:ext cx="3916158" cy="400110"/>
          </a:xfrm>
          <a:prstGeom prst="rect">
            <a:avLst/>
          </a:prstGeom>
          <a:noFill/>
        </p:spPr>
        <p:txBody>
          <a:bodyPr wrap="square" rtlCol="0">
            <a:spAutoFit/>
          </a:bodyPr>
          <a:lstStyle/>
          <a:p>
            <a:r>
              <a:rPr lang="fa-IR" sz="2000" b="1" dirty="0" smtClean="0">
                <a:solidFill>
                  <a:srgbClr val="002060"/>
                </a:solidFill>
                <a:cs typeface="B Nazanin" panose="00000400000000000000" pitchFamily="2" charset="-78"/>
              </a:rPr>
              <a:t>3-4-4- ترموپلاستیک‌ها (گرمانرم‎ها)</a:t>
            </a:r>
            <a:endParaRPr lang="fa-IR" sz="2000" b="1" dirty="0">
              <a:solidFill>
                <a:srgbClr val="002060"/>
              </a:solidFill>
              <a:cs typeface="B Nazanin" panose="00000400000000000000" pitchFamily="2" charset="-78"/>
            </a:endParaRPr>
          </a:p>
        </p:txBody>
      </p:sp>
      <p:sp>
        <p:nvSpPr>
          <p:cNvPr id="14" name="Rectangle 13"/>
          <p:cNvSpPr/>
          <p:nvPr/>
        </p:nvSpPr>
        <p:spPr>
          <a:xfrm>
            <a:off x="1460608" y="1084155"/>
            <a:ext cx="7099558" cy="1631216"/>
          </a:xfrm>
          <a:prstGeom prst="rect">
            <a:avLst/>
          </a:prstGeom>
        </p:spPr>
        <p:txBody>
          <a:bodyPr wrap="square">
            <a:spAutoFit/>
          </a:bodyPr>
          <a:lstStyle/>
          <a:p>
            <a:pPr algn="just"/>
            <a:r>
              <a:rPr lang="fa-IR" sz="2000" dirty="0">
                <a:cs typeface="B Nazanin" panose="00000400000000000000" pitchFamily="2" charset="-78"/>
              </a:rPr>
              <a:t>دسته بزرگی از مواد پلیمری ترموپلاستیک‌ها هستند که به صورت ساده‌تر به آن‌ها </a:t>
            </a:r>
            <a:r>
              <a:rPr lang="fa-IR" sz="2000" dirty="0">
                <a:solidFill>
                  <a:srgbClr val="FF0000"/>
                </a:solidFill>
                <a:cs typeface="B Nazanin" panose="00000400000000000000" pitchFamily="2" charset="-78"/>
              </a:rPr>
              <a:t>پلاستیک</a:t>
            </a:r>
            <a:r>
              <a:rPr lang="fa-IR" sz="2000" dirty="0">
                <a:cs typeface="B Nazanin" panose="00000400000000000000" pitchFamily="2" charset="-78"/>
              </a:rPr>
              <a:t> یا مواد پلاستیک می‌گویند که در صورت </a:t>
            </a:r>
            <a:r>
              <a:rPr lang="fa-IR" sz="2000" dirty="0">
                <a:solidFill>
                  <a:srgbClr val="FF0000"/>
                </a:solidFill>
                <a:cs typeface="B Nazanin" panose="00000400000000000000" pitchFamily="2" charset="-78"/>
              </a:rPr>
              <a:t>حرارت دیدن ذوب</a:t>
            </a:r>
            <a:r>
              <a:rPr lang="fa-IR" sz="2000" dirty="0">
                <a:cs typeface="B Nazanin" panose="00000400000000000000" pitchFamily="2" charset="-78"/>
              </a:rPr>
              <a:t> می‌شوند و بر اثر </a:t>
            </a:r>
            <a:r>
              <a:rPr lang="fa-IR" sz="2000" dirty="0">
                <a:solidFill>
                  <a:srgbClr val="FF0000"/>
                </a:solidFill>
                <a:cs typeface="B Nazanin" panose="00000400000000000000" pitchFamily="2" charset="-78"/>
              </a:rPr>
              <a:t>سرد شدن </a:t>
            </a:r>
            <a:r>
              <a:rPr lang="fa-IR" sz="2000" dirty="0">
                <a:cs typeface="B Nazanin" panose="00000400000000000000" pitchFamily="2" charset="-78"/>
              </a:rPr>
              <a:t>مجدد </a:t>
            </a:r>
            <a:r>
              <a:rPr lang="fa-IR" sz="2000" dirty="0">
                <a:solidFill>
                  <a:srgbClr val="FF0000"/>
                </a:solidFill>
                <a:cs typeface="B Nazanin" panose="00000400000000000000" pitchFamily="2" charset="-78"/>
              </a:rPr>
              <a:t>جامد</a:t>
            </a:r>
            <a:r>
              <a:rPr lang="fa-IR" sz="2000" dirty="0">
                <a:cs typeface="B Nazanin" panose="00000400000000000000" pitchFamily="2" charset="-78"/>
              </a:rPr>
              <a:t> می‌شوند. این ویژگی باعث می‌شود که مواد پلاستیک مانند فلزات قابلیت بازیافت داشته باشند و بنابراین در صورت بازیافت نسبت به دیگر پلیمرها کمتر وارد محیط زیست شوند</a:t>
            </a:r>
            <a:r>
              <a:rPr lang="fa-IR" sz="2000" dirty="0" smtClean="0">
                <a:cs typeface="B Nazanin" panose="00000400000000000000" pitchFamily="2" charset="-78"/>
              </a:rPr>
              <a:t>. </a:t>
            </a:r>
            <a:r>
              <a:rPr lang="fa-IR" sz="2000" dirty="0">
                <a:cs typeface="B Nazanin" panose="00000400000000000000" pitchFamily="2" charset="-78"/>
              </a:rPr>
              <a:t>پت (پلی‌اتیلن ترفتالات) </a:t>
            </a:r>
            <a:r>
              <a:rPr lang="fa-IR" sz="2000" dirty="0" smtClean="0">
                <a:cs typeface="B Nazanin" panose="00000400000000000000" pitchFamily="2" charset="-78"/>
              </a:rPr>
              <a:t>مصرفی در بتن از این گروه می‎باشد.</a:t>
            </a:r>
            <a:endParaRPr lang="fa-IR" sz="2000" dirty="0">
              <a:cs typeface="B Nazanin" panose="00000400000000000000" pitchFamily="2" charset="-78"/>
            </a:endParaRPr>
          </a:p>
        </p:txBody>
      </p:sp>
      <p:sp>
        <p:nvSpPr>
          <p:cNvPr id="2" name="TextBox 1"/>
          <p:cNvSpPr txBox="1"/>
          <p:nvPr/>
        </p:nvSpPr>
        <p:spPr>
          <a:xfrm>
            <a:off x="6228185" y="3180885"/>
            <a:ext cx="2331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5- پلیمر در بتن</a:t>
            </a:r>
            <a:endParaRPr lang="en-US" sz="2400" b="1" dirty="0">
              <a:solidFill>
                <a:srgbClr val="00B050"/>
              </a:solidFill>
              <a:cs typeface="B Nazanin" panose="00000400000000000000" pitchFamily="2" charset="-78"/>
            </a:endParaRPr>
          </a:p>
        </p:txBody>
      </p:sp>
      <p:sp>
        <p:nvSpPr>
          <p:cNvPr id="17" name="Rectangle 16"/>
          <p:cNvSpPr/>
          <p:nvPr/>
        </p:nvSpPr>
        <p:spPr>
          <a:xfrm>
            <a:off x="1403648" y="3645024"/>
            <a:ext cx="7156518" cy="1631216"/>
          </a:xfrm>
          <a:prstGeom prst="rect">
            <a:avLst/>
          </a:prstGeom>
        </p:spPr>
        <p:txBody>
          <a:bodyPr wrap="square">
            <a:spAutoFit/>
          </a:bodyPr>
          <a:lstStyle/>
          <a:p>
            <a:pPr algn="just"/>
            <a:r>
              <a:rPr lang="fa-IR" sz="2000" dirty="0" smtClean="0">
                <a:cs typeface="B Nazanin" panose="00000400000000000000" pitchFamily="2" charset="-78"/>
              </a:rPr>
              <a:t>مواد </a:t>
            </a:r>
            <a:r>
              <a:rPr lang="fa-IR" sz="2000" dirty="0">
                <a:cs typeface="B Nazanin" panose="00000400000000000000" pitchFamily="2" charset="-78"/>
              </a:rPr>
              <a:t>مورد نیاز برای تولید </a:t>
            </a:r>
            <a:r>
              <a:rPr lang="fa-IR" sz="2000" dirty="0" smtClean="0">
                <a:cs typeface="B Nazanin" panose="00000400000000000000" pitchFamily="2" charset="-78"/>
              </a:rPr>
              <a:t>بتن در چنین مقادیر عظیمی، </a:t>
            </a:r>
            <a:r>
              <a:rPr lang="fa-IR" sz="2000" dirty="0">
                <a:cs typeface="B Nazanin" panose="00000400000000000000" pitchFamily="2" charset="-78"/>
              </a:rPr>
              <a:t>از پوسته زمین می‌آیند، بنابراین منابع آن هر ساله کاهش می‌یابد و باعث ایجاد فشارهای اکولوژیکی می‌شود. از سوی دیگر </a:t>
            </a:r>
            <a:r>
              <a:rPr lang="fa-IR" sz="2000" dirty="0" smtClean="0">
                <a:cs typeface="B Nazanin" panose="00000400000000000000" pitchFamily="2" charset="-78"/>
              </a:rPr>
              <a:t>فعالیت‌های </a:t>
            </a:r>
            <a:r>
              <a:rPr lang="fa-IR" sz="2000" dirty="0">
                <a:cs typeface="B Nazanin" panose="00000400000000000000" pitchFamily="2" charset="-78"/>
              </a:rPr>
              <a:t>انسان بر روی زمین باعث تولید پلاستیک </a:t>
            </a:r>
            <a:r>
              <a:rPr lang="fa-IR" sz="2000" dirty="0" smtClean="0">
                <a:cs typeface="B Nazanin" panose="00000400000000000000" pitchFamily="2" charset="-78"/>
              </a:rPr>
              <a:t>می‌شود. بنابراین </a:t>
            </a:r>
            <a:r>
              <a:rPr lang="fa-IR" sz="2000" dirty="0">
                <a:cs typeface="B Nazanin" panose="00000400000000000000" pitchFamily="2" charset="-78"/>
              </a:rPr>
              <a:t>ما نیاز به جستجوی </a:t>
            </a:r>
            <a:r>
              <a:rPr lang="fa-IR" sz="2000" dirty="0">
                <a:solidFill>
                  <a:srgbClr val="FF0000"/>
                </a:solidFill>
                <a:cs typeface="B Nazanin" panose="00000400000000000000" pitchFamily="2" charset="-78"/>
              </a:rPr>
              <a:t>مصالح ساختمانی جدید </a:t>
            </a:r>
            <a:r>
              <a:rPr lang="fa-IR" sz="2000" dirty="0">
                <a:cs typeface="B Nazanin" panose="00000400000000000000" pitchFamily="2" charset="-78"/>
              </a:rPr>
              <a:t>و همچنین روشی برای دفع زباله های پلاستیکی داریم. </a:t>
            </a:r>
            <a:r>
              <a:rPr lang="fa-IR" sz="2000" dirty="0">
                <a:solidFill>
                  <a:srgbClr val="FF0000"/>
                </a:solidFill>
                <a:cs typeface="B Nazanin" panose="00000400000000000000" pitchFamily="2" charset="-78"/>
              </a:rPr>
              <a:t>برای یافتن راه حلی برای مشکلات فوق </a:t>
            </a:r>
            <a:r>
              <a:rPr lang="fa-IR" sz="2000" dirty="0" smtClean="0">
                <a:solidFill>
                  <a:srgbClr val="FF0000"/>
                </a:solidFill>
                <a:cs typeface="B Nazanin" panose="00000400000000000000" pitchFamily="2" charset="-78"/>
              </a:rPr>
              <a:t>می‌توان </a:t>
            </a:r>
            <a:r>
              <a:rPr lang="fa-IR" sz="2000" dirty="0">
                <a:solidFill>
                  <a:srgbClr val="FF0000"/>
                </a:solidFill>
                <a:cs typeface="B Nazanin" panose="00000400000000000000" pitchFamily="2" charset="-78"/>
              </a:rPr>
              <a:t>از یکی از </a:t>
            </a:r>
            <a:r>
              <a:rPr lang="fa-IR" sz="2000" dirty="0" smtClean="0">
                <a:solidFill>
                  <a:srgbClr val="FF0000"/>
                </a:solidFill>
                <a:cs typeface="B Nazanin" panose="00000400000000000000" pitchFamily="2" charset="-78"/>
              </a:rPr>
              <a:t>آن‌ها </a:t>
            </a:r>
            <a:r>
              <a:rPr lang="fa-IR" sz="2000" dirty="0">
                <a:solidFill>
                  <a:srgbClr val="FF0000"/>
                </a:solidFill>
                <a:cs typeface="B Nazanin" panose="00000400000000000000" pitchFamily="2" charset="-78"/>
              </a:rPr>
              <a:t>برای حل دیگری استفاده کرد</a:t>
            </a:r>
            <a:r>
              <a:rPr lang="fa-IR" sz="2000" dirty="0" smtClean="0">
                <a:solidFill>
                  <a:srgbClr val="FF0000"/>
                </a:solidFill>
                <a:cs typeface="B Nazanin" panose="00000400000000000000" pitchFamily="2" charset="-78"/>
              </a:rPr>
              <a:t>.</a:t>
            </a:r>
            <a:endParaRPr lang="fa-IR" sz="2000" dirty="0">
              <a:solidFill>
                <a:srgbClr val="FF0000"/>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95B5B37-FC00-4103-AE22-753B501E5D2B}" type="slidenum">
              <a:rPr lang="fa-IR" smtClean="0"/>
              <a:pPr/>
              <a:t>12</a:t>
            </a:fld>
            <a:endParaRPr lang="fa-IR"/>
          </a:p>
        </p:txBody>
      </p:sp>
    </p:spTree>
    <p:extLst>
      <p:ext uri="{BB962C8B-B14F-4D97-AF65-F5344CB8AC3E}">
        <p14:creationId xmlns:p14="http://schemas.microsoft.com/office/powerpoint/2010/main" val="4258063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85797" y="288541"/>
            <a:ext cx="2020105" cy="400110"/>
          </a:xfrm>
          <a:prstGeom prst="rect">
            <a:avLst/>
          </a:prstGeom>
        </p:spPr>
        <p:txBody>
          <a:bodyPr wrap="none">
            <a:spAutoFit/>
          </a:bodyPr>
          <a:lstStyle/>
          <a:p>
            <a:r>
              <a:rPr lang="fa-IR" sz="2000" b="1" dirty="0" smtClean="0">
                <a:solidFill>
                  <a:srgbClr val="0070C0"/>
                </a:solidFill>
                <a:cs typeface="B Nazanin" panose="00000400000000000000" pitchFamily="2" charset="-78"/>
              </a:rPr>
              <a:t>5-1-1-3-5- کارایی</a:t>
            </a:r>
            <a:endParaRPr lang="fa-IR" sz="2000" b="1" baseline="30000" dirty="0">
              <a:solidFill>
                <a:srgbClr val="0070C0"/>
              </a:solidFill>
              <a:cs typeface="B Nazanin" panose="00000400000000000000" pitchFamily="2" charset="-78"/>
            </a:endParaRPr>
          </a:p>
        </p:txBody>
      </p:sp>
      <p:sp>
        <p:nvSpPr>
          <p:cNvPr id="7" name="Rectangle 6"/>
          <p:cNvSpPr/>
          <p:nvPr/>
        </p:nvSpPr>
        <p:spPr>
          <a:xfrm>
            <a:off x="1403648" y="687899"/>
            <a:ext cx="6902254" cy="1631216"/>
          </a:xfrm>
          <a:prstGeom prst="rect">
            <a:avLst/>
          </a:prstGeom>
        </p:spPr>
        <p:txBody>
          <a:bodyPr wrap="square">
            <a:spAutoFit/>
          </a:bodyPr>
          <a:lstStyle/>
          <a:p>
            <a:pPr algn="just"/>
            <a:r>
              <a:rPr lang="fa-IR" sz="2000" dirty="0">
                <a:cs typeface="B Nazanin" panose="00000400000000000000" pitchFamily="2" charset="-78"/>
              </a:rPr>
              <a:t>مقدار اسلامپ بتن حاوی </a:t>
            </a:r>
            <a:r>
              <a:rPr lang="fa-IR" sz="2000" dirty="0" smtClean="0">
                <a:cs typeface="B Nazanin" panose="00000400000000000000" pitchFamily="2" charset="-78"/>
              </a:rPr>
              <a:t>پت، به </a:t>
            </a:r>
            <a:r>
              <a:rPr lang="fa-IR" sz="2000" dirty="0" smtClean="0">
                <a:solidFill>
                  <a:srgbClr val="FF0000"/>
                </a:solidFill>
                <a:cs typeface="B Nazanin" panose="00000400000000000000" pitchFamily="2" charset="-78"/>
              </a:rPr>
              <a:t>نسبت آب به سیمان </a:t>
            </a:r>
            <a:r>
              <a:rPr lang="fa-IR" sz="2000" dirty="0" smtClean="0">
                <a:cs typeface="B Nazanin" panose="00000400000000000000" pitchFamily="2" charset="-78"/>
              </a:rPr>
              <a:t>و </a:t>
            </a:r>
            <a:r>
              <a:rPr lang="fa-IR" sz="2000" dirty="0" smtClean="0">
                <a:solidFill>
                  <a:srgbClr val="FF0000"/>
                </a:solidFill>
                <a:cs typeface="B Nazanin" panose="00000400000000000000" pitchFamily="2" charset="-78"/>
              </a:rPr>
              <a:t>میزان جایگزینی </a:t>
            </a:r>
            <a:r>
              <a:rPr lang="fa-IR" sz="2000" dirty="0" smtClean="0">
                <a:cs typeface="B Nazanin" panose="00000400000000000000" pitchFamily="2" charset="-78"/>
              </a:rPr>
              <a:t>بستگی دارد.</a:t>
            </a:r>
            <a:r>
              <a:rPr lang="en-US" sz="2000" dirty="0" smtClean="0">
                <a:cs typeface="B Nazanin" panose="00000400000000000000" pitchFamily="2" charset="-78"/>
              </a:rPr>
              <a:t> </a:t>
            </a:r>
            <a:r>
              <a:rPr lang="fa-IR" sz="2000" dirty="0">
                <a:cs typeface="B Nazanin" panose="00000400000000000000" pitchFamily="2" charset="-78"/>
              </a:rPr>
              <a:t>با </a:t>
            </a:r>
            <a:r>
              <a:rPr lang="fa-IR" sz="2000" dirty="0">
                <a:solidFill>
                  <a:srgbClr val="FF0000"/>
                </a:solidFill>
                <a:cs typeface="B Nazanin" panose="00000400000000000000" pitchFamily="2" charset="-78"/>
              </a:rPr>
              <a:t>افزایش</a:t>
            </a:r>
            <a:r>
              <a:rPr lang="fa-IR" sz="2000" dirty="0">
                <a:cs typeface="B Nazanin" panose="00000400000000000000" pitchFamily="2" charset="-78"/>
              </a:rPr>
              <a:t> در نسبت آب به سیمان و نسبت جابه </a:t>
            </a:r>
            <a:r>
              <a:rPr lang="fa-IR" sz="2000" dirty="0" smtClean="0">
                <a:cs typeface="B Nazanin" panose="00000400000000000000" pitchFamily="2" charset="-78"/>
              </a:rPr>
              <a:t>جایی، اسلامپ </a:t>
            </a:r>
            <a:r>
              <a:rPr lang="fa-IR" sz="2000" dirty="0">
                <a:solidFill>
                  <a:srgbClr val="FF0000"/>
                </a:solidFill>
                <a:cs typeface="B Nazanin" panose="00000400000000000000" pitchFamily="2" charset="-78"/>
              </a:rPr>
              <a:t>افزایش</a:t>
            </a:r>
            <a:r>
              <a:rPr lang="fa-IR" sz="2000" dirty="0">
                <a:cs typeface="B Nazanin" panose="00000400000000000000" pitchFamily="2" charset="-78"/>
              </a:rPr>
              <a:t> </a:t>
            </a:r>
            <a:r>
              <a:rPr lang="fa-IR" sz="2000" dirty="0" smtClean="0">
                <a:cs typeface="B Nazanin" panose="00000400000000000000" pitchFamily="2" charset="-78"/>
              </a:rPr>
              <a:t>می‎یابد. </a:t>
            </a:r>
            <a:r>
              <a:rPr lang="fa-IR" sz="2000" dirty="0">
                <a:cs typeface="B Nazanin" panose="00000400000000000000" pitchFamily="2" charset="-78"/>
              </a:rPr>
              <a:t>به طور مثال، برای </a:t>
            </a:r>
            <a:r>
              <a:rPr lang="fa-IR" sz="2000" dirty="0" smtClean="0">
                <a:cs typeface="B Nazanin" panose="00000400000000000000" pitchFamily="2" charset="-78"/>
              </a:rPr>
              <a:t>%۲۰ </a:t>
            </a:r>
            <a:r>
              <a:rPr lang="fa-IR" sz="2000" dirty="0">
                <a:cs typeface="B Nazanin" panose="00000400000000000000" pitchFamily="2" charset="-78"/>
              </a:rPr>
              <a:t>جایگزینی، اسلامپ به میزان </a:t>
            </a:r>
            <a:r>
              <a:rPr lang="fa-IR" sz="2000" dirty="0" smtClean="0">
                <a:cs typeface="B Nazanin" panose="00000400000000000000" pitchFamily="2" charset="-78"/>
              </a:rPr>
              <a:t>%۲۵ </a:t>
            </a:r>
            <a:r>
              <a:rPr lang="fa-IR" sz="2000" dirty="0">
                <a:cs typeface="B Nazanin" panose="00000400000000000000" pitchFamily="2" charset="-78"/>
              </a:rPr>
              <a:t>کاهش یافته </a:t>
            </a:r>
            <a:r>
              <a:rPr lang="fa-IR" sz="2000" dirty="0" smtClean="0">
                <a:cs typeface="B Nazanin" panose="00000400000000000000" pitchFamily="2" charset="-78"/>
              </a:rPr>
              <a:t>است (مقدار اسلامپ حدود 58 میلیمتر). </a:t>
            </a:r>
            <a:r>
              <a:rPr lang="fa-IR" sz="2000" dirty="0">
                <a:cs typeface="B Nazanin" panose="00000400000000000000" pitchFamily="2" charset="-78"/>
              </a:rPr>
              <a:t>با افزایش جایگزینی در حدود 50%، اسلامپ کمی بیشتر نسبت به </a:t>
            </a:r>
            <a:r>
              <a:rPr lang="fa-IR" sz="2000" dirty="0" smtClean="0">
                <a:cs typeface="B Nazanin" panose="00000400000000000000" pitchFamily="2" charset="-78"/>
              </a:rPr>
              <a:t>بتن معمولی می‌باشد.</a:t>
            </a:r>
            <a:endParaRPr lang="en-US" sz="2000" dirty="0">
              <a:cs typeface="B Nazanin" panose="00000400000000000000" pitchFamily="2" charset="-78"/>
            </a:endParaRPr>
          </a:p>
        </p:txBody>
      </p:sp>
      <p:sp>
        <p:nvSpPr>
          <p:cNvPr id="8" name="Rectangle 7"/>
          <p:cNvSpPr/>
          <p:nvPr/>
        </p:nvSpPr>
        <p:spPr>
          <a:xfrm>
            <a:off x="251520" y="3935152"/>
            <a:ext cx="7272808" cy="400110"/>
          </a:xfrm>
          <a:prstGeom prst="rect">
            <a:avLst/>
          </a:prstGeom>
        </p:spPr>
        <p:txBody>
          <a:bodyPr wrap="square">
            <a:spAutoFit/>
          </a:bodyPr>
          <a:lstStyle/>
          <a:p>
            <a:pPr algn="just"/>
            <a:endParaRPr lang="en-US" sz="2000" dirty="0">
              <a:cs typeface="B Nazanin" panose="00000400000000000000" pitchFamily="2" charset="-78"/>
            </a:endParaRPr>
          </a:p>
        </p:txBody>
      </p:sp>
      <p:sp>
        <p:nvSpPr>
          <p:cNvPr id="9" name="Rectangle 8"/>
          <p:cNvSpPr/>
          <p:nvPr/>
        </p:nvSpPr>
        <p:spPr>
          <a:xfrm>
            <a:off x="1403648" y="2328107"/>
            <a:ext cx="6901883" cy="1323439"/>
          </a:xfrm>
          <a:prstGeom prst="rect">
            <a:avLst/>
          </a:prstGeom>
        </p:spPr>
        <p:txBody>
          <a:bodyPr wrap="square">
            <a:spAutoFit/>
          </a:bodyPr>
          <a:lstStyle/>
          <a:p>
            <a:pPr algn="just"/>
            <a:r>
              <a:rPr lang="fa-IR" sz="2000" dirty="0" smtClean="0">
                <a:cs typeface="B Nazanin" panose="00000400000000000000" pitchFamily="2" charset="-78"/>
              </a:rPr>
              <a:t>چنین </a:t>
            </a:r>
            <a:r>
              <a:rPr lang="fa-IR" sz="2000" dirty="0">
                <a:cs typeface="B Nazanin" panose="00000400000000000000" pitchFamily="2" charset="-78"/>
              </a:rPr>
              <a:t>استنباط </a:t>
            </a:r>
            <a:r>
              <a:rPr lang="fa-IR" sz="2000" dirty="0" smtClean="0">
                <a:cs typeface="B Nazanin" panose="00000400000000000000" pitchFamily="2" charset="-78"/>
              </a:rPr>
              <a:t>می‎شود </a:t>
            </a:r>
            <a:r>
              <a:rPr lang="fa-IR" sz="2000" dirty="0">
                <a:cs typeface="B Nazanin" panose="00000400000000000000" pitchFamily="2" charset="-78"/>
              </a:rPr>
              <a:t>که </a:t>
            </a:r>
            <a:r>
              <a:rPr lang="fa-IR" sz="2000" dirty="0" smtClean="0">
                <a:cs typeface="B Nazanin" panose="00000400000000000000" pitchFamily="2" charset="-78"/>
              </a:rPr>
              <a:t>سنگدانه‌های </a:t>
            </a:r>
            <a:r>
              <a:rPr lang="fa-IR" sz="2000" dirty="0">
                <a:cs typeface="B Nazanin" panose="00000400000000000000" pitchFamily="2" charset="-78"/>
              </a:rPr>
              <a:t>پلاستیک نه هیچ آبی از مخلوط بتن جذب </a:t>
            </a:r>
            <a:r>
              <a:rPr lang="fa-IR" sz="2000" dirty="0" smtClean="0">
                <a:cs typeface="B Nazanin" panose="00000400000000000000" pitchFamily="2" charset="-78"/>
              </a:rPr>
              <a:t>می‌کند </a:t>
            </a:r>
            <a:r>
              <a:rPr lang="fa-IR" sz="2000" dirty="0">
                <a:cs typeface="B Nazanin" panose="00000400000000000000" pitchFamily="2" charset="-78"/>
              </a:rPr>
              <a:t>و نه اضافه </a:t>
            </a:r>
            <a:r>
              <a:rPr lang="fa-IR" sz="2000" dirty="0" smtClean="0">
                <a:cs typeface="B Nazanin" panose="00000400000000000000" pitchFamily="2" charset="-78"/>
              </a:rPr>
              <a:t>می‌کند</a:t>
            </a:r>
            <a:r>
              <a:rPr lang="fa-IR" sz="2000" dirty="0">
                <a:cs typeface="B Nazanin" panose="00000400000000000000" pitchFamily="2" charset="-78"/>
              </a:rPr>
              <a:t>. این کاهش یا افزایش در مقدار اسلامپ، به علت </a:t>
            </a:r>
            <a:r>
              <a:rPr lang="fa-IR" sz="2000" dirty="0">
                <a:solidFill>
                  <a:srgbClr val="FF0000"/>
                </a:solidFill>
                <a:cs typeface="B Nazanin" panose="00000400000000000000" pitchFamily="2" charset="-78"/>
              </a:rPr>
              <a:t>شکل</a:t>
            </a:r>
            <a:r>
              <a:rPr lang="fa-IR" sz="2000" dirty="0">
                <a:cs typeface="B Nazanin" panose="00000400000000000000" pitchFamily="2" charset="-78"/>
              </a:rPr>
              <a:t> ذرات پلاستیک است. </a:t>
            </a:r>
            <a:r>
              <a:rPr lang="fa-IR" sz="2000" dirty="0">
                <a:solidFill>
                  <a:srgbClr val="FF0000"/>
                </a:solidFill>
                <a:cs typeface="B Nazanin" panose="00000400000000000000" pitchFamily="2" charset="-78"/>
              </a:rPr>
              <a:t>ذرات</a:t>
            </a:r>
            <a:r>
              <a:rPr lang="fa-IR" sz="2000" dirty="0">
                <a:cs typeface="B Nazanin" panose="00000400000000000000" pitchFamily="2" charset="-78"/>
              </a:rPr>
              <a:t> </a:t>
            </a:r>
            <a:r>
              <a:rPr lang="fa-IR" sz="2000" dirty="0">
                <a:solidFill>
                  <a:srgbClr val="FF0000"/>
                </a:solidFill>
                <a:cs typeface="B Nazanin" panose="00000400000000000000" pitchFamily="2" charset="-78"/>
              </a:rPr>
              <a:t>پلاستیک</a:t>
            </a:r>
            <a:r>
              <a:rPr lang="fa-IR" sz="2000" dirty="0">
                <a:cs typeface="B Nazanin" panose="00000400000000000000" pitchFamily="2" charset="-78"/>
              </a:rPr>
              <a:t> دارای </a:t>
            </a:r>
            <a:r>
              <a:rPr lang="fa-IR" sz="2000" dirty="0">
                <a:solidFill>
                  <a:srgbClr val="FF0000"/>
                </a:solidFill>
                <a:cs typeface="B Nazanin" panose="00000400000000000000" pitchFamily="2" charset="-78"/>
              </a:rPr>
              <a:t>لبه‌های تیزی </a:t>
            </a:r>
            <a:r>
              <a:rPr lang="fa-IR" sz="2000" dirty="0">
                <a:cs typeface="B Nazanin" panose="00000400000000000000" pitchFamily="2" charset="-78"/>
              </a:rPr>
              <a:t>نسبت به </a:t>
            </a:r>
            <a:r>
              <a:rPr lang="fa-IR" sz="2000" dirty="0" smtClean="0">
                <a:cs typeface="B Nazanin" panose="00000400000000000000" pitchFamily="2" charset="-78"/>
              </a:rPr>
              <a:t>سنگدانه‌های </a:t>
            </a:r>
            <a:r>
              <a:rPr lang="fa-IR" sz="2000" dirty="0">
                <a:cs typeface="B Nazanin" panose="00000400000000000000" pitchFamily="2" charset="-78"/>
              </a:rPr>
              <a:t>طبیعی </a:t>
            </a:r>
            <a:r>
              <a:rPr lang="fa-IR" sz="2000" dirty="0" smtClean="0">
                <a:cs typeface="B Nazanin" panose="00000400000000000000" pitchFamily="2" charset="-78"/>
              </a:rPr>
              <a:t>می‌باشند</a:t>
            </a:r>
            <a:r>
              <a:rPr lang="fa-IR" sz="2000" dirty="0">
                <a:cs typeface="B Nazanin" panose="00000400000000000000" pitchFamily="2" charset="-78"/>
              </a:rPr>
              <a:t>. </a:t>
            </a:r>
            <a:endParaRPr lang="en-US" sz="2000" dirty="0">
              <a:cs typeface="B Nazanin" panose="00000400000000000000" pitchFamily="2" charset="-78"/>
            </a:endParaRPr>
          </a:p>
        </p:txBody>
      </p:sp>
      <p:sp>
        <p:nvSpPr>
          <p:cNvPr id="14" name="Rectangle 13"/>
          <p:cNvSpPr/>
          <p:nvPr/>
        </p:nvSpPr>
        <p:spPr>
          <a:xfrm>
            <a:off x="5649035" y="3814426"/>
            <a:ext cx="2656496" cy="400110"/>
          </a:xfrm>
          <a:prstGeom prst="rect">
            <a:avLst/>
          </a:prstGeom>
        </p:spPr>
        <p:txBody>
          <a:bodyPr wrap="none">
            <a:spAutoFit/>
          </a:bodyPr>
          <a:lstStyle/>
          <a:p>
            <a:r>
              <a:rPr lang="fa-IR" sz="2000" b="1" dirty="0" smtClean="0">
                <a:solidFill>
                  <a:srgbClr val="0070C0"/>
                </a:solidFill>
                <a:cs typeface="B Nazanin" panose="00000400000000000000" pitchFamily="2" charset="-78"/>
              </a:rPr>
              <a:t>6-1-1-3-5- مقاومت ضربه</a:t>
            </a:r>
            <a:endParaRPr lang="fa-IR" sz="2000" b="1" baseline="30000" dirty="0">
              <a:solidFill>
                <a:srgbClr val="0070C0"/>
              </a:solidFill>
              <a:cs typeface="B Nazanin" panose="00000400000000000000" pitchFamily="2" charset="-78"/>
            </a:endParaRPr>
          </a:p>
        </p:txBody>
      </p:sp>
      <p:sp>
        <p:nvSpPr>
          <p:cNvPr id="15" name="Rectangle 14"/>
          <p:cNvSpPr/>
          <p:nvPr/>
        </p:nvSpPr>
        <p:spPr>
          <a:xfrm>
            <a:off x="1403648" y="4298087"/>
            <a:ext cx="6901883" cy="1938992"/>
          </a:xfrm>
          <a:prstGeom prst="rect">
            <a:avLst/>
          </a:prstGeom>
        </p:spPr>
        <p:txBody>
          <a:bodyPr wrap="square">
            <a:spAutoFit/>
          </a:bodyPr>
          <a:lstStyle/>
          <a:p>
            <a:pPr algn="just"/>
            <a:r>
              <a:rPr lang="fa-IR" sz="2000" dirty="0" smtClean="0">
                <a:cs typeface="B Nazanin" panose="00000400000000000000" pitchFamily="2" charset="-78"/>
              </a:rPr>
              <a:t>باتوجه به آزمایشات انجام شده، </a:t>
            </a:r>
            <a:r>
              <a:rPr lang="fa-IR" sz="2000" dirty="0" smtClean="0">
                <a:solidFill>
                  <a:srgbClr val="FF0000"/>
                </a:solidFill>
                <a:cs typeface="B Nazanin" panose="00000400000000000000" pitchFamily="2" charset="-78"/>
              </a:rPr>
              <a:t>مقاومت ضربه </a:t>
            </a:r>
            <a:r>
              <a:rPr lang="fa-IR" sz="2000" dirty="0" smtClean="0">
                <a:cs typeface="B Nazanin" panose="00000400000000000000" pitchFamily="2" charset="-78"/>
              </a:rPr>
              <a:t>نمونه‌های بتنی با جایگزینی ذرات پت در ابتدا </a:t>
            </a:r>
            <a:r>
              <a:rPr lang="fa-IR" sz="2000" dirty="0" smtClean="0">
                <a:solidFill>
                  <a:srgbClr val="FF0000"/>
                </a:solidFill>
                <a:cs typeface="B Nazanin" panose="00000400000000000000" pitchFamily="2" charset="-78"/>
              </a:rPr>
              <a:t>افزایش</a:t>
            </a:r>
            <a:r>
              <a:rPr lang="fa-IR" sz="2000" dirty="0" smtClean="0">
                <a:cs typeface="B Nazanin" panose="00000400000000000000" pitchFamily="2" charset="-78"/>
              </a:rPr>
              <a:t> یافته و در ادامه، با افزایش درصد جایگزینی پت، </a:t>
            </a:r>
            <a:r>
              <a:rPr lang="fa-IR" sz="2000" dirty="0" smtClean="0">
                <a:solidFill>
                  <a:srgbClr val="FF0000"/>
                </a:solidFill>
                <a:cs typeface="B Nazanin" panose="00000400000000000000" pitchFamily="2" charset="-78"/>
              </a:rPr>
              <a:t>کاهش</a:t>
            </a:r>
            <a:r>
              <a:rPr lang="fa-IR" sz="2000" dirty="0" smtClean="0">
                <a:cs typeface="B Nazanin" panose="00000400000000000000" pitchFamily="2" charset="-78"/>
              </a:rPr>
              <a:t> می‌یابد. به این صورت که جایگزینی ۵ درصد حجم ماسه با ذرات پت در نسبت آب به سیمان ۰/۵۴ موجب افزایش ۲۶/۹ درصدی در مقاومت شده‌است. همچنین جایگزین کردن ۱۵درصد حجم ماسه توسط ذرات پت در بتن کاهش ۱۹/۲درصدی در مقاومت ضربه را در پی داشته است که این میزان کاهش مقدار قابل توجهی در مقاومت ضربه محسوب نمی‌شود.</a:t>
            </a:r>
            <a:endParaRPr lang="en-US"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695B5B37-FC00-4103-AE22-753B501E5D2B}" type="slidenum">
              <a:rPr lang="fa-IR" smtClean="0"/>
              <a:pPr/>
              <a:t>13</a:t>
            </a:fld>
            <a:endParaRPr lang="fa-IR"/>
          </a:p>
        </p:txBody>
      </p:sp>
    </p:spTree>
    <p:extLst>
      <p:ext uri="{BB962C8B-B14F-4D97-AF65-F5344CB8AC3E}">
        <p14:creationId xmlns:p14="http://schemas.microsoft.com/office/powerpoint/2010/main" val="3019237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516216" y="332656"/>
            <a:ext cx="2021707" cy="400110"/>
          </a:xfrm>
          <a:prstGeom prst="rect">
            <a:avLst/>
          </a:prstGeom>
        </p:spPr>
        <p:txBody>
          <a:bodyPr wrap="none">
            <a:spAutoFit/>
          </a:bodyPr>
          <a:lstStyle/>
          <a:p>
            <a:r>
              <a:rPr lang="fa-IR" sz="2000" b="1" dirty="0" smtClean="0">
                <a:solidFill>
                  <a:srgbClr val="00B050"/>
                </a:solidFill>
                <a:cs typeface="B Nazanin" panose="00000400000000000000" pitchFamily="2" charset="-78"/>
              </a:rPr>
              <a:t>2-1-3-5- الیاف پت</a:t>
            </a:r>
            <a:endParaRPr lang="fa-IR" sz="2000" b="1" dirty="0">
              <a:solidFill>
                <a:srgbClr val="00B050"/>
              </a:solidFill>
              <a:cs typeface="B Nazanin" panose="00000400000000000000" pitchFamily="2" charset="-78"/>
            </a:endParaRPr>
          </a:p>
        </p:txBody>
      </p:sp>
      <p:sp>
        <p:nvSpPr>
          <p:cNvPr id="2" name="Rectangle 1"/>
          <p:cNvSpPr/>
          <p:nvPr/>
        </p:nvSpPr>
        <p:spPr>
          <a:xfrm>
            <a:off x="1403647" y="723778"/>
            <a:ext cx="7134277" cy="1323439"/>
          </a:xfrm>
          <a:prstGeom prst="rect">
            <a:avLst/>
          </a:prstGeom>
        </p:spPr>
        <p:txBody>
          <a:bodyPr wrap="square">
            <a:spAutoFit/>
          </a:bodyPr>
          <a:lstStyle/>
          <a:p>
            <a:pPr algn="just"/>
            <a:r>
              <a:rPr lang="fa-IR" sz="2000" dirty="0">
                <a:cs typeface="B Nazanin" panose="00000400000000000000" pitchFamily="2" charset="-78"/>
              </a:rPr>
              <a:t>با توجه به </a:t>
            </a:r>
            <a:r>
              <a:rPr lang="fa-IR" sz="2000" dirty="0">
                <a:solidFill>
                  <a:srgbClr val="FF0000"/>
                </a:solidFill>
                <a:cs typeface="B Nazanin" panose="00000400000000000000" pitchFamily="2" charset="-78"/>
              </a:rPr>
              <a:t>مقاومت کششی </a:t>
            </a:r>
            <a:r>
              <a:rPr lang="fa-IR" sz="2000" dirty="0">
                <a:cs typeface="B Nazanin" panose="00000400000000000000" pitchFamily="2" charset="-78"/>
              </a:rPr>
              <a:t>قابل توجه </a:t>
            </a:r>
            <a:r>
              <a:rPr lang="fa-IR" sz="2000" dirty="0" smtClean="0">
                <a:cs typeface="B Nazanin" panose="00000400000000000000" pitchFamily="2" charset="-78"/>
              </a:rPr>
              <a:t>پلی‌اتیلن </a:t>
            </a:r>
            <a:r>
              <a:rPr lang="fa-IR" sz="2000" dirty="0">
                <a:cs typeface="B Nazanin" panose="00000400000000000000" pitchFamily="2" charset="-78"/>
              </a:rPr>
              <a:t>ترفتالات یکی از موارد پر استفاده آن در صنعت بتن می تواند استفاده به عنوان </a:t>
            </a:r>
            <a:r>
              <a:rPr lang="fa-IR" sz="2000" dirty="0">
                <a:solidFill>
                  <a:srgbClr val="FF0000"/>
                </a:solidFill>
                <a:cs typeface="B Nazanin" panose="00000400000000000000" pitchFamily="2" charset="-78"/>
              </a:rPr>
              <a:t>الیاف</a:t>
            </a:r>
            <a:r>
              <a:rPr lang="fa-IR" sz="2000" dirty="0">
                <a:cs typeface="B Nazanin" panose="00000400000000000000" pitchFamily="2" charset="-78"/>
              </a:rPr>
              <a:t> باشد. علاوه بر صرفه اقتصادي بالا و منافع زیست محیطی استفاده از پت به عنوان الیاف در بتن، </a:t>
            </a:r>
            <a:r>
              <a:rPr lang="fa-IR" sz="2000" dirty="0">
                <a:solidFill>
                  <a:srgbClr val="FF0000"/>
                </a:solidFill>
                <a:cs typeface="B Nazanin" panose="00000400000000000000" pitchFamily="2" charset="-78"/>
              </a:rPr>
              <a:t>افزایش شکل پذیري </a:t>
            </a:r>
            <a:r>
              <a:rPr lang="fa-IR" sz="2000" dirty="0" smtClean="0">
                <a:cs typeface="B Nazanin" panose="00000400000000000000" pitchFamily="2" charset="-78"/>
              </a:rPr>
              <a:t>المان‌هاي </a:t>
            </a:r>
            <a:r>
              <a:rPr lang="fa-IR" sz="2000" dirty="0">
                <a:cs typeface="B Nazanin" panose="00000400000000000000" pitchFamily="2" charset="-78"/>
              </a:rPr>
              <a:t>بتنی و </a:t>
            </a:r>
            <a:r>
              <a:rPr lang="fa-IR" sz="2000" dirty="0">
                <a:solidFill>
                  <a:srgbClr val="FF0000"/>
                </a:solidFill>
                <a:cs typeface="B Nazanin" panose="00000400000000000000" pitchFamily="2" charset="-78"/>
              </a:rPr>
              <a:t>تاخیر</a:t>
            </a:r>
            <a:r>
              <a:rPr lang="fa-IR" sz="2000" dirty="0">
                <a:cs typeface="B Nazanin" panose="00000400000000000000" pitchFamily="2" charset="-78"/>
              </a:rPr>
              <a:t> </a:t>
            </a:r>
            <a:r>
              <a:rPr lang="fa-IR" sz="2000" dirty="0">
                <a:solidFill>
                  <a:srgbClr val="FF0000"/>
                </a:solidFill>
                <a:cs typeface="B Nazanin" panose="00000400000000000000" pitchFamily="2" charset="-78"/>
              </a:rPr>
              <a:t>در</a:t>
            </a:r>
            <a:r>
              <a:rPr lang="fa-IR" sz="2000" dirty="0">
                <a:cs typeface="B Nazanin" panose="00000400000000000000" pitchFamily="2" charset="-78"/>
              </a:rPr>
              <a:t> </a:t>
            </a:r>
            <a:r>
              <a:rPr lang="fa-IR" sz="2000" dirty="0">
                <a:solidFill>
                  <a:srgbClr val="FF0000"/>
                </a:solidFill>
                <a:cs typeface="B Nazanin" panose="00000400000000000000" pitchFamily="2" charset="-78"/>
              </a:rPr>
              <a:t>گسترش ترك </a:t>
            </a:r>
            <a:r>
              <a:rPr lang="fa-IR" sz="2000" dirty="0" smtClean="0">
                <a:solidFill>
                  <a:srgbClr val="FF0000"/>
                </a:solidFill>
                <a:cs typeface="B Nazanin" panose="00000400000000000000" pitchFamily="2" charset="-78"/>
              </a:rPr>
              <a:t>ها، </a:t>
            </a:r>
            <a:r>
              <a:rPr lang="fa-IR" sz="2000" dirty="0">
                <a:cs typeface="B Nazanin" panose="00000400000000000000" pitchFamily="2" charset="-78"/>
              </a:rPr>
              <a:t>از منافع استفاده از پت به عنوان الیاف </a:t>
            </a:r>
            <a:r>
              <a:rPr lang="fa-IR" sz="2000" dirty="0" smtClean="0">
                <a:cs typeface="B Nazanin" panose="00000400000000000000" pitchFamily="2" charset="-78"/>
              </a:rPr>
              <a:t>می‎باشد.</a:t>
            </a:r>
            <a:endParaRPr lang="en-US" sz="2000" dirty="0">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547664" y="2116757"/>
            <a:ext cx="2340013" cy="2232249"/>
          </a:xfrm>
          <a:prstGeom prst="rect">
            <a:avLst/>
          </a:prstGeom>
        </p:spPr>
      </p:pic>
      <p:sp>
        <p:nvSpPr>
          <p:cNvPr id="8" name="Rectangle 7"/>
          <p:cNvSpPr/>
          <p:nvPr/>
        </p:nvSpPr>
        <p:spPr>
          <a:xfrm>
            <a:off x="3635839" y="2915466"/>
            <a:ext cx="2501735"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a-IR" dirty="0" smtClean="0">
                <a:cs typeface="B Nazanin" panose="00000400000000000000" pitchFamily="2" charset="-78"/>
              </a:rPr>
              <a:t>شکل16: نمونه مکعبی ساخته شده با الیاف پت </a:t>
            </a:r>
            <a:r>
              <a:rPr lang="fa-IR" dirty="0">
                <a:cs typeface="B Nazanin" panose="00000400000000000000" pitchFamily="2" charset="-78"/>
              </a:rPr>
              <a:t>پس از شکست </a:t>
            </a:r>
            <a:endParaRPr lang="en-US" dirty="0">
              <a:cs typeface="B Nazanin" panose="00000400000000000000" pitchFamily="2" charset="-78"/>
            </a:endParaRPr>
          </a:p>
        </p:txBody>
      </p:sp>
      <p:sp>
        <p:nvSpPr>
          <p:cNvPr id="13" name="Rectangle 12"/>
          <p:cNvSpPr/>
          <p:nvPr/>
        </p:nvSpPr>
        <p:spPr>
          <a:xfrm>
            <a:off x="5004583" y="4418546"/>
            <a:ext cx="3533340" cy="400110"/>
          </a:xfrm>
          <a:prstGeom prst="rect">
            <a:avLst/>
          </a:prstGeom>
        </p:spPr>
        <p:txBody>
          <a:bodyPr wrap="none">
            <a:spAutoFit/>
          </a:bodyPr>
          <a:lstStyle/>
          <a:p>
            <a:r>
              <a:rPr lang="fa-IR" sz="2000" b="1" dirty="0" smtClean="0">
                <a:solidFill>
                  <a:srgbClr val="0070C0"/>
                </a:solidFill>
                <a:cs typeface="B Nazanin" panose="00000400000000000000" pitchFamily="2" charset="-78"/>
              </a:rPr>
              <a:t>1-2-1-3-5- آزمایش مقاومت فشاری</a:t>
            </a:r>
            <a:endParaRPr lang="fa-IR" sz="2000" b="1" dirty="0">
              <a:solidFill>
                <a:srgbClr val="0070C0"/>
              </a:solidFill>
              <a:cs typeface="B Nazanin" panose="00000400000000000000" pitchFamily="2" charset="-78"/>
            </a:endParaRPr>
          </a:p>
        </p:txBody>
      </p:sp>
      <p:sp>
        <p:nvSpPr>
          <p:cNvPr id="14" name="Rectangle 13"/>
          <p:cNvSpPr/>
          <p:nvPr/>
        </p:nvSpPr>
        <p:spPr>
          <a:xfrm>
            <a:off x="1403647" y="4863218"/>
            <a:ext cx="7137933" cy="1323439"/>
          </a:xfrm>
          <a:prstGeom prst="rect">
            <a:avLst/>
          </a:prstGeom>
        </p:spPr>
        <p:txBody>
          <a:bodyPr wrap="square">
            <a:spAutoFit/>
          </a:bodyPr>
          <a:lstStyle/>
          <a:p>
            <a:pPr algn="just"/>
            <a:r>
              <a:rPr lang="fa-IR" sz="2000" dirty="0">
                <a:cs typeface="B Nazanin" panose="00000400000000000000" pitchFamily="2" charset="-78"/>
              </a:rPr>
              <a:t>با افزودن </a:t>
            </a:r>
            <a:r>
              <a:rPr lang="fa-IR" sz="2000" dirty="0" smtClean="0">
                <a:cs typeface="B Nazanin" panose="00000400000000000000" pitchFamily="2" charset="-78"/>
              </a:rPr>
              <a:t>0/5% </a:t>
            </a:r>
            <a:r>
              <a:rPr lang="fa-IR" sz="2000" dirty="0">
                <a:cs typeface="B Nazanin" panose="00000400000000000000" pitchFamily="2" charset="-78"/>
              </a:rPr>
              <a:t>الیاف، </a:t>
            </a:r>
            <a:r>
              <a:rPr lang="fa-IR" sz="2000" dirty="0" smtClean="0">
                <a:cs typeface="B Nazanin" panose="00000400000000000000" pitchFamily="2" charset="-78"/>
              </a:rPr>
              <a:t>از </a:t>
            </a:r>
            <a:r>
              <a:rPr lang="fa-IR" sz="2000" dirty="0">
                <a:cs typeface="B Nazanin" panose="00000400000000000000" pitchFamily="2" charset="-78"/>
              </a:rPr>
              <a:t>نوع </a:t>
            </a:r>
            <a:r>
              <a:rPr lang="fa-IR" sz="2000" dirty="0" smtClean="0">
                <a:cs typeface="B Nazanin" panose="00000400000000000000" pitchFamily="2" charset="-78"/>
              </a:rPr>
              <a:t>پت، مقاومت </a:t>
            </a:r>
            <a:r>
              <a:rPr lang="fa-IR" sz="2000" dirty="0">
                <a:cs typeface="B Nazanin" panose="00000400000000000000" pitchFamily="2" charset="-78"/>
              </a:rPr>
              <a:t>فشاري </a:t>
            </a:r>
            <a:r>
              <a:rPr lang="fa-IR" sz="2000" dirty="0">
                <a:solidFill>
                  <a:srgbClr val="FF0000"/>
                </a:solidFill>
                <a:cs typeface="B Nazanin" panose="00000400000000000000" pitchFamily="2" charset="-78"/>
              </a:rPr>
              <a:t>کاهش</a:t>
            </a:r>
            <a:r>
              <a:rPr lang="fa-IR" sz="2000" dirty="0">
                <a:cs typeface="B Nazanin" panose="00000400000000000000" pitchFamily="2" charset="-78"/>
              </a:rPr>
              <a:t> پیدا نکرده است. ولی با افزایش درصد الیاف مقاومت فشاري نسبت به طرح شاهده کاهش چند مگاپاسکال نشان داده است. </a:t>
            </a:r>
            <a:r>
              <a:rPr lang="fa-IR" sz="2000" dirty="0" smtClean="0">
                <a:cs typeface="B Nazanin" panose="00000400000000000000" pitchFamily="2" charset="-78"/>
              </a:rPr>
              <a:t>در مورد </a:t>
            </a:r>
            <a:r>
              <a:rPr lang="fa-IR" sz="2000" dirty="0" smtClean="0">
                <a:solidFill>
                  <a:srgbClr val="FF0000"/>
                </a:solidFill>
                <a:cs typeface="B Nazanin" panose="00000400000000000000" pitchFamily="2" charset="-78"/>
              </a:rPr>
              <a:t>مدول الاستیسیته </a:t>
            </a:r>
            <a:r>
              <a:rPr lang="fa-IR" sz="2000" dirty="0" smtClean="0">
                <a:cs typeface="B Nazanin" panose="00000400000000000000" pitchFamily="2" charset="-78"/>
              </a:rPr>
              <a:t>نیز همین امر صادق است و به نظر می رسد افزایش درصد الیاف خصوصیات مکانیکی بتن را به صورت منفی تحت تاثیر قرار می دهد.</a:t>
            </a:r>
            <a:endParaRPr lang="en-US" sz="2000" dirty="0">
              <a:cs typeface="B Nazanin" panose="00000400000000000000" pitchFamily="2" charset="-78"/>
            </a:endParaRPr>
          </a:p>
        </p:txBody>
      </p:sp>
      <p:sp>
        <p:nvSpPr>
          <p:cNvPr id="9" name="Slide Number Placeholder 8"/>
          <p:cNvSpPr>
            <a:spLocks noGrp="1"/>
          </p:cNvSpPr>
          <p:nvPr>
            <p:ph type="sldNum" sz="quarter" idx="12"/>
          </p:nvPr>
        </p:nvSpPr>
        <p:spPr/>
        <p:txBody>
          <a:bodyPr/>
          <a:lstStyle/>
          <a:p>
            <a:fld id="{695B5B37-FC00-4103-AE22-753B501E5D2B}" type="slidenum">
              <a:rPr lang="fa-IR" smtClean="0"/>
              <a:pPr/>
              <a:t>14</a:t>
            </a:fld>
            <a:endParaRPr lang="fa-IR"/>
          </a:p>
        </p:txBody>
      </p:sp>
    </p:spTree>
    <p:extLst>
      <p:ext uri="{BB962C8B-B14F-4D97-AF65-F5344CB8AC3E}">
        <p14:creationId xmlns:p14="http://schemas.microsoft.com/office/powerpoint/2010/main" val="62239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6534" y="260648"/>
            <a:ext cx="2460930" cy="430887"/>
          </a:xfrm>
          <a:prstGeom prst="rect">
            <a:avLst/>
          </a:prstGeom>
        </p:spPr>
        <p:txBody>
          <a:bodyPr wrap="none">
            <a:spAutoFit/>
          </a:bodyPr>
          <a:lstStyle/>
          <a:p>
            <a:r>
              <a:rPr lang="fa-IR" sz="2200" b="1" dirty="0" smtClean="0">
                <a:solidFill>
                  <a:srgbClr val="002060"/>
                </a:solidFill>
                <a:cs typeface="B Nazanin" panose="00000400000000000000" pitchFamily="2" charset="-78"/>
              </a:rPr>
              <a:t>3-3-5- بتن خودتراکم</a:t>
            </a:r>
            <a:endParaRPr lang="fa-IR" sz="2200" b="1" dirty="0">
              <a:solidFill>
                <a:srgbClr val="002060"/>
              </a:solidFill>
              <a:cs typeface="B Nazanin" panose="00000400000000000000" pitchFamily="2" charset="-78"/>
            </a:endParaRPr>
          </a:p>
        </p:txBody>
      </p:sp>
      <p:sp>
        <p:nvSpPr>
          <p:cNvPr id="7" name="Rectangle 6"/>
          <p:cNvSpPr/>
          <p:nvPr/>
        </p:nvSpPr>
        <p:spPr>
          <a:xfrm>
            <a:off x="6088518" y="755306"/>
            <a:ext cx="2468946" cy="400110"/>
          </a:xfrm>
          <a:prstGeom prst="rect">
            <a:avLst/>
          </a:prstGeom>
        </p:spPr>
        <p:txBody>
          <a:bodyPr wrap="none">
            <a:spAutoFit/>
          </a:bodyPr>
          <a:lstStyle/>
          <a:p>
            <a:r>
              <a:rPr lang="fa-IR" sz="2000" b="1" dirty="0" smtClean="0">
                <a:solidFill>
                  <a:srgbClr val="0070C0"/>
                </a:solidFill>
                <a:cs typeface="B Nazanin" panose="00000400000000000000" pitchFamily="2" charset="-78"/>
              </a:rPr>
              <a:t>1-3-3-5- </a:t>
            </a:r>
            <a:r>
              <a:rPr lang="ar-SA" sz="2000" b="1" dirty="0" smtClean="0">
                <a:solidFill>
                  <a:srgbClr val="0070C0"/>
                </a:solidFill>
                <a:ea typeface="Times New Roman" panose="02020603050405020304" pitchFamily="18" charset="0"/>
                <a:cs typeface="B Nazanin" panose="00000400000000000000" pitchFamily="2" charset="-78"/>
              </a:rPr>
              <a:t>مقاوت </a:t>
            </a:r>
            <a:r>
              <a:rPr lang="ar-SA" sz="2000" b="1" dirty="0">
                <a:solidFill>
                  <a:srgbClr val="0070C0"/>
                </a:solidFill>
                <a:ea typeface="Times New Roman" panose="02020603050405020304" pitchFamily="18" charset="0"/>
                <a:cs typeface="B Nazanin" panose="00000400000000000000" pitchFamily="2" charset="-78"/>
              </a:rPr>
              <a:t>فشاری</a:t>
            </a:r>
            <a:endParaRPr lang="en-US" sz="2000" dirty="0">
              <a:solidFill>
                <a:srgbClr val="0070C0"/>
              </a:solidFill>
              <a:cs typeface="B Nazanin" panose="00000400000000000000" pitchFamily="2" charset="-78"/>
            </a:endParaRPr>
          </a:p>
        </p:txBody>
      </p:sp>
      <p:sp>
        <p:nvSpPr>
          <p:cNvPr id="8" name="Rectangle 7"/>
          <p:cNvSpPr/>
          <p:nvPr/>
        </p:nvSpPr>
        <p:spPr>
          <a:xfrm>
            <a:off x="1331640" y="1219187"/>
            <a:ext cx="7225824" cy="707886"/>
          </a:xfrm>
          <a:prstGeom prst="rect">
            <a:avLst/>
          </a:prstGeom>
        </p:spPr>
        <p:txBody>
          <a:bodyPr wrap="square">
            <a:spAutoFit/>
          </a:bodyPr>
          <a:lstStyle/>
          <a:p>
            <a:pPr algn="just"/>
            <a:r>
              <a:rPr lang="fa-IR" sz="2000" dirty="0">
                <a:cs typeface="B Nazanin" panose="00000400000000000000" pitchFamily="2" charset="-78"/>
              </a:rPr>
              <a:t>با افزایش درصد </a:t>
            </a:r>
            <a:r>
              <a:rPr lang="en-US" dirty="0">
                <a:latin typeface="Times New Roman" panose="02020603050405020304" pitchFamily="18" charset="0"/>
                <a:ea typeface="Calibri" panose="020F0502020204030204" pitchFamily="34" charset="0"/>
                <a:cs typeface="Times New Roman" panose="02020603050405020304" pitchFamily="18" charset="0"/>
              </a:rPr>
              <a:t>PET</a:t>
            </a:r>
            <a:r>
              <a:rPr lang="fa-IR" sz="2000" dirty="0" smtClean="0">
                <a:cs typeface="B Nazanin" panose="00000400000000000000" pitchFamily="2" charset="-78"/>
              </a:rPr>
              <a:t> مقاومت </a:t>
            </a:r>
            <a:r>
              <a:rPr lang="fa-IR" sz="2000" dirty="0">
                <a:cs typeface="B Nazanin" panose="00000400000000000000" pitchFamily="2" charset="-78"/>
              </a:rPr>
              <a:t>فشاری </a:t>
            </a:r>
            <a:r>
              <a:rPr lang="fa-IR" sz="2000" dirty="0">
                <a:solidFill>
                  <a:srgbClr val="FF0000"/>
                </a:solidFill>
                <a:cs typeface="B Nazanin" panose="00000400000000000000" pitchFamily="2" charset="-78"/>
              </a:rPr>
              <a:t>کاهش</a:t>
            </a:r>
            <a:r>
              <a:rPr lang="fa-IR" sz="2000" dirty="0">
                <a:cs typeface="B Nazanin" panose="00000400000000000000" pitchFamily="2" charset="-78"/>
              </a:rPr>
              <a:t> می یابد. کاهش مقاومت فشاری بتن خود تراکم </a:t>
            </a:r>
            <a:r>
              <a:rPr lang="fa-IR" sz="2000" dirty="0" smtClean="0">
                <a:cs typeface="B Nazanin" panose="00000400000000000000" pitchFamily="2" charset="-78"/>
              </a:rPr>
              <a:t>حاوی پت را می‌توان </a:t>
            </a:r>
            <a:r>
              <a:rPr lang="fa-IR" sz="2000" dirty="0">
                <a:cs typeface="B Nazanin" panose="00000400000000000000" pitchFamily="2" charset="-78"/>
              </a:rPr>
              <a:t>با دلایل زیر توجیه نمود:</a:t>
            </a:r>
            <a:endParaRPr lang="en-US" sz="2000" dirty="0">
              <a:cs typeface="B Nazanin" panose="00000400000000000000" pitchFamily="2" charset="-78"/>
            </a:endParaRPr>
          </a:p>
        </p:txBody>
      </p:sp>
      <p:sp>
        <p:nvSpPr>
          <p:cNvPr id="13" name="Rectangle 12"/>
          <p:cNvSpPr/>
          <p:nvPr/>
        </p:nvSpPr>
        <p:spPr>
          <a:xfrm>
            <a:off x="1331640" y="2348880"/>
            <a:ext cx="7225824" cy="3477875"/>
          </a:xfrm>
          <a:prstGeom prst="rect">
            <a:avLst/>
          </a:prstGeom>
        </p:spPr>
        <p:txBody>
          <a:bodyPr wrap="square">
            <a:spAutoFit/>
          </a:bodyPr>
          <a:lstStyle/>
          <a:p>
            <a:pPr marL="342900" indent="-342900" algn="just">
              <a:spcBef>
                <a:spcPts val="1200"/>
              </a:spcBef>
              <a:buClr>
                <a:srgbClr val="0070C0"/>
              </a:buClr>
              <a:buFont typeface="Wingdings" panose="05000000000000000000" pitchFamily="2" charset="2"/>
              <a:buChar char="v"/>
            </a:pPr>
            <a:r>
              <a:rPr lang="fa-IR" sz="2000" dirty="0">
                <a:solidFill>
                  <a:srgbClr val="FF0000"/>
                </a:solidFill>
                <a:cs typeface="B Nazanin" panose="00000400000000000000" pitchFamily="2" charset="-78"/>
              </a:rPr>
              <a:t>مدول الاستیسیته </a:t>
            </a:r>
            <a:r>
              <a:rPr lang="en-US" dirty="0">
                <a:latin typeface="Times New Roman" panose="02020603050405020304" pitchFamily="18" charset="0"/>
                <a:ea typeface="Calibri" panose="020F0502020204030204" pitchFamily="34" charset="0"/>
                <a:cs typeface="Times New Roman" panose="02020603050405020304" pitchFamily="18" charset="0"/>
              </a:rPr>
              <a:t>PET</a:t>
            </a:r>
            <a:r>
              <a:rPr lang="fa-IR" sz="2000" dirty="0" smtClean="0">
                <a:cs typeface="B Nazanin" panose="00000400000000000000" pitchFamily="2" charset="-78"/>
              </a:rPr>
              <a:t> از </a:t>
            </a:r>
            <a:r>
              <a:rPr lang="fa-IR" sz="2000" dirty="0">
                <a:cs typeface="B Nazanin" panose="00000400000000000000" pitchFamily="2" charset="-78"/>
              </a:rPr>
              <a:t>خمیر سیمان سخت شده احاطه کننده آن </a:t>
            </a:r>
            <a:r>
              <a:rPr lang="fa-IR" sz="2000" dirty="0">
                <a:solidFill>
                  <a:srgbClr val="FF0000"/>
                </a:solidFill>
                <a:cs typeface="B Nazanin" panose="00000400000000000000" pitchFamily="2" charset="-78"/>
              </a:rPr>
              <a:t>کمتر</a:t>
            </a:r>
            <a:r>
              <a:rPr lang="fa-IR" sz="2000" dirty="0">
                <a:cs typeface="B Nazanin" panose="00000400000000000000" pitchFamily="2" charset="-78"/>
              </a:rPr>
              <a:t> است. این امر باعث </a:t>
            </a:r>
            <a:r>
              <a:rPr lang="fa-IR" sz="2000" dirty="0" smtClean="0">
                <a:cs typeface="B Nazanin" panose="00000400000000000000" pitchFamily="2" charset="-78"/>
              </a:rPr>
              <a:t>می‌شود </a:t>
            </a:r>
            <a:r>
              <a:rPr lang="fa-IR" sz="2000" dirty="0">
                <a:cs typeface="B Nazanin" panose="00000400000000000000" pitchFamily="2" charset="-78"/>
              </a:rPr>
              <a:t>هنگامی که مقدار بیشتری از </a:t>
            </a:r>
            <a:r>
              <a:rPr lang="fa-IR" sz="2000" dirty="0" smtClean="0">
                <a:cs typeface="B Nazanin" panose="00000400000000000000" pitchFamily="2" charset="-78"/>
              </a:rPr>
              <a:t>سنگدانه‌ها </a:t>
            </a:r>
            <a:r>
              <a:rPr lang="fa-IR" sz="2000" dirty="0">
                <a:cs typeface="B Nazanin" panose="00000400000000000000" pitchFamily="2" charset="-78"/>
              </a:rPr>
              <a:t>حذف </a:t>
            </a:r>
            <a:r>
              <a:rPr lang="fa-IR" sz="2000" dirty="0" smtClean="0">
                <a:cs typeface="B Nazanin" panose="00000400000000000000" pitchFamily="2" charset="-78"/>
              </a:rPr>
              <a:t>و </a:t>
            </a:r>
            <a:r>
              <a:rPr lang="fa-IR" sz="2000" dirty="0" smtClean="0">
                <a:latin typeface="Times New Roman" panose="02020603050405020304" pitchFamily="18" charset="0"/>
                <a:ea typeface="Calibri" panose="020F0502020204030204" pitchFamily="34" charset="0"/>
                <a:cs typeface="B Nazanin" panose="00000400000000000000" pitchFamily="2" charset="-78"/>
              </a:rPr>
              <a:t>پت</a:t>
            </a:r>
            <a:r>
              <a:rPr lang="fa-IR" sz="2000" dirty="0" smtClean="0">
                <a:cs typeface="B Nazanin" panose="00000400000000000000" pitchFamily="2" charset="-78"/>
              </a:rPr>
              <a:t> به </a:t>
            </a:r>
            <a:r>
              <a:rPr lang="fa-IR" sz="2000" dirty="0">
                <a:cs typeface="B Nazanin" panose="00000400000000000000" pitchFamily="2" charset="-78"/>
              </a:rPr>
              <a:t>جای آن وارد ماتریس بتن </a:t>
            </a:r>
            <a:r>
              <a:rPr lang="fa-IR" sz="2000" dirty="0" smtClean="0">
                <a:cs typeface="B Nazanin" panose="00000400000000000000" pitchFamily="2" charset="-78"/>
              </a:rPr>
              <a:t>شود، </a:t>
            </a:r>
            <a:r>
              <a:rPr lang="fa-IR" sz="2000" dirty="0">
                <a:cs typeface="B Nazanin" panose="00000400000000000000" pitchFamily="2" charset="-78"/>
              </a:rPr>
              <a:t>تمرکز تنش در </a:t>
            </a:r>
            <a:r>
              <a:rPr lang="fa-IR" sz="2000" dirty="0" smtClean="0">
                <a:cs typeface="B Nazanin" panose="00000400000000000000" pitchFamily="2" charset="-78"/>
              </a:rPr>
              <a:t>نمونه‌های </a:t>
            </a:r>
            <a:r>
              <a:rPr lang="fa-IR" sz="2000" dirty="0">
                <a:cs typeface="B Nazanin" panose="00000400000000000000" pitchFamily="2" charset="-78"/>
              </a:rPr>
              <a:t>بتنی زیاد شده و در هنگام اعمال بار به بتن، </a:t>
            </a:r>
            <a:r>
              <a:rPr lang="fa-IR" sz="2000" dirty="0" smtClean="0">
                <a:cs typeface="B Nazanin" panose="00000400000000000000" pitchFamily="2" charset="-78"/>
              </a:rPr>
              <a:t>ترک‌های </a:t>
            </a:r>
            <a:r>
              <a:rPr lang="fa-IR" sz="2000" dirty="0">
                <a:cs typeface="B Nazanin" panose="00000400000000000000" pitchFamily="2" charset="-78"/>
              </a:rPr>
              <a:t>زیادی به سرعت پیرامون خرده های </a:t>
            </a:r>
            <a:r>
              <a:rPr lang="fa-IR" sz="2000" dirty="0" smtClean="0">
                <a:cs typeface="B Nazanin" panose="00000400000000000000" pitchFamily="2" charset="-78"/>
              </a:rPr>
              <a:t>پت تشکیل </a:t>
            </a:r>
            <a:r>
              <a:rPr lang="fa-IR" sz="2000" dirty="0">
                <a:cs typeface="B Nazanin" panose="00000400000000000000" pitchFamily="2" charset="-78"/>
              </a:rPr>
              <a:t>شوند. </a:t>
            </a:r>
          </a:p>
          <a:p>
            <a:pPr marL="342900" indent="-342900" algn="just">
              <a:spcBef>
                <a:spcPts val="1200"/>
              </a:spcBef>
              <a:buClr>
                <a:srgbClr val="0070C0"/>
              </a:buClr>
              <a:buFont typeface="Wingdings" panose="05000000000000000000" pitchFamily="2" charset="2"/>
              <a:buChar char="v"/>
            </a:pPr>
            <a:r>
              <a:rPr lang="fa-IR" sz="2000" dirty="0" smtClean="0">
                <a:solidFill>
                  <a:srgbClr val="FF0000"/>
                </a:solidFill>
                <a:cs typeface="B Nazanin" panose="00000400000000000000" pitchFamily="2" charset="-78"/>
              </a:rPr>
              <a:t>فقدان </a:t>
            </a:r>
            <a:r>
              <a:rPr lang="fa-IR" sz="2000" dirty="0">
                <a:solidFill>
                  <a:srgbClr val="FF0000"/>
                </a:solidFill>
                <a:cs typeface="B Nazanin" panose="00000400000000000000" pitchFamily="2" charset="-78"/>
              </a:rPr>
              <a:t>چسبندگی </a:t>
            </a:r>
            <a:r>
              <a:rPr lang="fa-IR" sz="2000" dirty="0">
                <a:cs typeface="B Nazanin" panose="00000400000000000000" pitchFamily="2" charset="-78"/>
              </a:rPr>
              <a:t>بین خمیر سیمان و </a:t>
            </a:r>
            <a:r>
              <a:rPr lang="fa-IR" sz="2000" dirty="0" smtClean="0">
                <a:cs typeface="B Nazanin" panose="00000400000000000000" pitchFamily="2" charset="-78"/>
              </a:rPr>
              <a:t>خرده‌های </a:t>
            </a:r>
            <a:r>
              <a:rPr lang="en-US" dirty="0">
                <a:latin typeface="Times New Roman" panose="02020603050405020304" pitchFamily="18" charset="0"/>
                <a:ea typeface="Calibri" panose="020F0502020204030204" pitchFamily="34" charset="0"/>
                <a:cs typeface="Times New Roman" panose="02020603050405020304" pitchFamily="18" charset="0"/>
              </a:rPr>
              <a:t>PET</a:t>
            </a:r>
            <a:r>
              <a:rPr lang="fa-IR" sz="2000" dirty="0" smtClean="0">
                <a:cs typeface="B Nazanin" panose="00000400000000000000" pitchFamily="2" charset="-78"/>
              </a:rPr>
              <a:t> در </a:t>
            </a:r>
            <a:r>
              <a:rPr lang="fa-IR" sz="2000" dirty="0">
                <a:cs typeface="B Nazanin" panose="00000400000000000000" pitchFamily="2" charset="-78"/>
              </a:rPr>
              <a:t>مقایسه با چسبندگی بین خمیر سیمان و </a:t>
            </a:r>
            <a:r>
              <a:rPr lang="fa-IR" sz="2000" dirty="0" smtClean="0">
                <a:cs typeface="B Nazanin" panose="00000400000000000000" pitchFamily="2" charset="-78"/>
              </a:rPr>
              <a:t>سنگدانه‌ها</a:t>
            </a:r>
            <a:r>
              <a:rPr lang="fa-IR" sz="2000" dirty="0">
                <a:cs typeface="B Nazanin" panose="00000400000000000000" pitchFamily="2" charset="-78"/>
              </a:rPr>
              <a:t>، باعث شده که این ماتریس به طور پیوسته و منسجم در برابر اعمال </a:t>
            </a:r>
            <a:r>
              <a:rPr lang="fa-IR" sz="2000" dirty="0" smtClean="0">
                <a:cs typeface="B Nazanin" panose="00000400000000000000" pitchFamily="2" charset="-78"/>
              </a:rPr>
              <a:t>بار </a:t>
            </a:r>
            <a:r>
              <a:rPr lang="fa-IR" sz="2000" dirty="0">
                <a:cs typeface="B Nazanin" panose="00000400000000000000" pitchFamily="2" charset="-78"/>
              </a:rPr>
              <a:t>عمل نکرده و </a:t>
            </a:r>
            <a:r>
              <a:rPr lang="fa-IR" sz="2000" dirty="0" smtClean="0">
                <a:cs typeface="B Nazanin" panose="00000400000000000000" pitchFamily="2" charset="-78"/>
              </a:rPr>
              <a:t>تنش‌های </a:t>
            </a:r>
            <a:r>
              <a:rPr lang="fa-IR" sz="2000" dirty="0">
                <a:cs typeface="B Nazanin" panose="00000400000000000000" pitchFamily="2" charset="-78"/>
              </a:rPr>
              <a:t>وارد شده، بطور یکسان در خمیر سیمان توزیع نگردد. </a:t>
            </a:r>
          </a:p>
          <a:p>
            <a:pPr marL="342900" indent="-342900" algn="just">
              <a:spcBef>
                <a:spcPts val="1200"/>
              </a:spcBef>
              <a:buClr>
                <a:srgbClr val="0070C0"/>
              </a:buClr>
              <a:buFont typeface="Wingdings" panose="05000000000000000000" pitchFamily="2" charset="2"/>
              <a:buChar char="v"/>
            </a:pPr>
            <a:r>
              <a:rPr lang="fa-IR" sz="2000" dirty="0" smtClean="0">
                <a:cs typeface="B Nazanin" panose="00000400000000000000" pitchFamily="2" charset="-78"/>
              </a:rPr>
              <a:t>افزایش </a:t>
            </a:r>
            <a:r>
              <a:rPr lang="fa-IR" sz="2000" dirty="0">
                <a:cs typeface="B Nazanin" panose="00000400000000000000" pitchFamily="2" charset="-78"/>
              </a:rPr>
              <a:t>درصد جایگزینی </a:t>
            </a:r>
            <a:r>
              <a:rPr lang="fa-IR" sz="2000" dirty="0" smtClean="0">
                <a:cs typeface="B Nazanin" panose="00000400000000000000" pitchFamily="2" charset="-78"/>
              </a:rPr>
              <a:t>پت در </a:t>
            </a:r>
            <a:r>
              <a:rPr lang="fa-IR" sz="2000" dirty="0">
                <a:cs typeface="B Nazanin" panose="00000400000000000000" pitchFamily="2" charset="-78"/>
              </a:rPr>
              <a:t>بتن </a:t>
            </a:r>
            <a:r>
              <a:rPr lang="fa-IR" sz="2000" dirty="0">
                <a:solidFill>
                  <a:srgbClr val="FF0000"/>
                </a:solidFill>
                <a:cs typeface="B Nazanin" panose="00000400000000000000" pitchFamily="2" charset="-78"/>
              </a:rPr>
              <a:t>موجب تغییر در شکل </a:t>
            </a:r>
            <a:r>
              <a:rPr lang="fa-IR" sz="2000" dirty="0">
                <a:cs typeface="B Nazanin" panose="00000400000000000000" pitchFamily="2" charset="-78"/>
              </a:rPr>
              <a:t>هندسی مصالح تشکیل دهنده بتن شده و </a:t>
            </a:r>
            <a:r>
              <a:rPr lang="fa-IR" sz="2000" dirty="0">
                <a:solidFill>
                  <a:srgbClr val="FF0000"/>
                </a:solidFill>
                <a:cs typeface="B Nazanin" panose="00000400000000000000" pitchFamily="2" charset="-78"/>
              </a:rPr>
              <a:t>حجم </a:t>
            </a:r>
            <a:r>
              <a:rPr lang="fa-IR" sz="2000" dirty="0" smtClean="0">
                <a:solidFill>
                  <a:srgbClr val="FF0000"/>
                </a:solidFill>
                <a:cs typeface="B Nazanin" panose="00000400000000000000" pitchFamily="2" charset="-78"/>
              </a:rPr>
              <a:t>خرده‌های </a:t>
            </a:r>
            <a:r>
              <a:rPr lang="fa-IR" sz="2000" dirty="0">
                <a:solidFill>
                  <a:srgbClr val="FF0000"/>
                </a:solidFill>
                <a:cs typeface="B Nazanin" panose="00000400000000000000" pitchFamily="2" charset="-78"/>
              </a:rPr>
              <a:t>تیز گوشه و پولکی </a:t>
            </a:r>
            <a:r>
              <a:rPr lang="fa-IR" sz="2000" dirty="0">
                <a:cs typeface="B Nazanin" panose="00000400000000000000" pitchFamily="2" charset="-78"/>
              </a:rPr>
              <a:t>موجود در بتن را افزایش </a:t>
            </a:r>
            <a:r>
              <a:rPr lang="fa-IR" sz="2000" dirty="0" smtClean="0">
                <a:cs typeface="B Nazanin" panose="00000400000000000000" pitchFamily="2" charset="-78"/>
              </a:rPr>
              <a:t>می‌دهد </a:t>
            </a:r>
            <a:r>
              <a:rPr lang="fa-IR" sz="2000" dirty="0">
                <a:cs typeface="B Nazanin" panose="00000400000000000000" pitchFamily="2" charset="-78"/>
              </a:rPr>
              <a:t>که این امر نیز </a:t>
            </a:r>
            <a:r>
              <a:rPr lang="fa-IR" sz="2000" dirty="0" smtClean="0">
                <a:cs typeface="B Nazanin" panose="00000400000000000000" pitchFamily="2" charset="-78"/>
              </a:rPr>
              <a:t>می‌تواند </a:t>
            </a:r>
            <a:r>
              <a:rPr lang="fa-IR" sz="2000" dirty="0">
                <a:cs typeface="B Nazanin" panose="00000400000000000000" pitchFamily="2" charset="-78"/>
              </a:rPr>
              <a:t>از دلایل کاهش مقاومت با افزایش درصد </a:t>
            </a:r>
            <a:r>
              <a:rPr lang="en-US" dirty="0">
                <a:latin typeface="Times New Roman" panose="02020603050405020304" pitchFamily="18" charset="0"/>
                <a:ea typeface="Calibri" panose="020F0502020204030204" pitchFamily="34" charset="0"/>
                <a:cs typeface="Times New Roman" panose="02020603050405020304" pitchFamily="18" charset="0"/>
              </a:rPr>
              <a:t>PET</a:t>
            </a:r>
            <a:r>
              <a:rPr lang="fa-IR" sz="2000" dirty="0" smtClean="0">
                <a:cs typeface="B Nazanin" panose="00000400000000000000" pitchFamily="2" charset="-78"/>
              </a:rPr>
              <a:t> باشد</a:t>
            </a:r>
            <a:r>
              <a:rPr lang="fa-IR" sz="2000" dirty="0">
                <a:cs typeface="B Nazanin" panose="00000400000000000000" pitchFamily="2" charset="-78"/>
              </a:rPr>
              <a:t>. </a:t>
            </a:r>
          </a:p>
        </p:txBody>
      </p:sp>
      <p:sp>
        <p:nvSpPr>
          <p:cNvPr id="9" name="Slide Number Placeholder 8"/>
          <p:cNvSpPr>
            <a:spLocks noGrp="1"/>
          </p:cNvSpPr>
          <p:nvPr>
            <p:ph type="sldNum" sz="quarter" idx="12"/>
          </p:nvPr>
        </p:nvSpPr>
        <p:spPr/>
        <p:txBody>
          <a:bodyPr/>
          <a:lstStyle/>
          <a:p>
            <a:fld id="{695B5B37-FC00-4103-AE22-753B501E5D2B}" type="slidenum">
              <a:rPr lang="fa-IR" smtClean="0"/>
              <a:pPr/>
              <a:t>15</a:t>
            </a:fld>
            <a:endParaRPr lang="fa-IR"/>
          </a:p>
        </p:txBody>
      </p:sp>
    </p:spTree>
    <p:extLst>
      <p:ext uri="{BB962C8B-B14F-4D97-AF65-F5344CB8AC3E}">
        <p14:creationId xmlns:p14="http://schemas.microsoft.com/office/powerpoint/2010/main" val="2016544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45208" y="548680"/>
            <a:ext cx="4870163" cy="487506"/>
          </a:xfrm>
          <a:prstGeom prst="rect">
            <a:avLst/>
          </a:prstGeom>
        </p:spPr>
        <p:txBody>
          <a:bodyPr wrap="square">
            <a:spAutoFit/>
          </a:bodyPr>
          <a:lstStyle/>
          <a:p>
            <a:pPr>
              <a:lnSpc>
                <a:spcPct val="107000"/>
              </a:lnSpc>
              <a:spcAft>
                <a:spcPts val="800"/>
              </a:spcAft>
              <a:buClr>
                <a:srgbClr val="00B050"/>
              </a:buClr>
            </a:pPr>
            <a:r>
              <a:rPr lang="fa-IR" sz="24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6. </a:t>
            </a:r>
            <a:r>
              <a:rPr lang="fa-IR" sz="2400" b="1" dirty="0">
                <a:solidFill>
                  <a:srgbClr val="00B050"/>
                </a:solidFill>
                <a:latin typeface="Times New Roman" panose="02020603050405020304" pitchFamily="18" charset="0"/>
                <a:ea typeface="Calibri" panose="020F0502020204030204" pitchFamily="34" charset="0"/>
                <a:cs typeface="B Nazanin" panose="00000400000000000000" pitchFamily="2" charset="-78"/>
              </a:rPr>
              <a:t>نتیجه نهایی از کلیه </a:t>
            </a:r>
            <a:r>
              <a:rPr lang="fa-IR" sz="24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تحقیقات</a:t>
            </a:r>
            <a:endParaRPr lang="en-US" sz="2400" dirty="0">
              <a:solidFill>
                <a:srgbClr val="00B050"/>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7" name="Rectangle 6"/>
          <p:cNvSpPr/>
          <p:nvPr/>
        </p:nvSpPr>
        <p:spPr>
          <a:xfrm>
            <a:off x="1403648" y="1196752"/>
            <a:ext cx="7211723" cy="4401205"/>
          </a:xfrm>
          <a:prstGeom prst="rect">
            <a:avLst/>
          </a:prstGeom>
        </p:spPr>
        <p:txBody>
          <a:bodyPr wrap="square">
            <a:spAutoFit/>
          </a:bodyPr>
          <a:lstStyle/>
          <a:p>
            <a:pPr algn="just">
              <a:spcBef>
                <a:spcPts val="1200"/>
              </a:spcBef>
            </a:pPr>
            <a:r>
              <a:rPr lang="fa-IR" sz="2000" dirty="0" smtClean="0">
                <a:cs typeface="B Nazanin" panose="00000400000000000000" pitchFamily="2" charset="-78"/>
              </a:rPr>
              <a:t>نگاه کلی به نتایج به دست آمده در تحقیقات متفاوت:</a:t>
            </a:r>
          </a:p>
          <a:p>
            <a:pPr algn="just">
              <a:spcBef>
                <a:spcPts val="1200"/>
              </a:spcBef>
            </a:pPr>
            <a:r>
              <a:rPr lang="fa-IR" sz="2000" dirty="0" smtClean="0">
                <a:cs typeface="B Nazanin" panose="00000400000000000000" pitchFamily="2" charset="-78"/>
              </a:rPr>
              <a:t>با </a:t>
            </a:r>
            <a:r>
              <a:rPr lang="fa-IR" sz="2000" dirty="0">
                <a:cs typeface="B Nazanin" panose="00000400000000000000" pitchFamily="2" charset="-78"/>
              </a:rPr>
              <a:t>استفاده از افزودن ۲۰، ۳۰، ۴۰ و </a:t>
            </a:r>
            <a:r>
              <a:rPr lang="fa-IR" sz="2000" dirty="0" smtClean="0">
                <a:cs typeface="B Nazanin" panose="00000400000000000000" pitchFamily="2" charset="-78"/>
              </a:rPr>
              <a:t>%۵۰ پت</a:t>
            </a:r>
            <a:r>
              <a:rPr lang="en-US" sz="2000" dirty="0" smtClean="0">
                <a:cs typeface="B Nazanin" panose="00000400000000000000" pitchFamily="2" charset="-78"/>
              </a:rPr>
              <a:t> </a:t>
            </a:r>
            <a:r>
              <a:rPr lang="fa-IR" sz="2000" dirty="0">
                <a:cs typeface="B Nazanin" panose="00000400000000000000" pitchFamily="2" charset="-78"/>
              </a:rPr>
              <a:t>به مخلوط بتن، نتایج زیر حاصل شده است</a:t>
            </a:r>
            <a:r>
              <a:rPr lang="fa-IR" sz="2000" dirty="0" smtClean="0">
                <a:cs typeface="B Nazanin" panose="00000400000000000000" pitchFamily="2" charset="-78"/>
              </a:rPr>
              <a:t>:</a:t>
            </a:r>
          </a:p>
          <a:p>
            <a:pPr algn="just">
              <a:spcBef>
                <a:spcPts val="1200"/>
              </a:spcBef>
            </a:pPr>
            <a:r>
              <a:rPr lang="fa-IR" sz="2000" dirty="0" smtClean="0">
                <a:cs typeface="B Nazanin" panose="00000400000000000000" pitchFamily="2" charset="-78"/>
              </a:rPr>
              <a:t>1. بتن </a:t>
            </a:r>
            <a:r>
              <a:rPr lang="fa-IR" sz="2000" dirty="0">
                <a:cs typeface="B Nazanin" panose="00000400000000000000" pitchFamily="2" charset="-78"/>
              </a:rPr>
              <a:t>حاوی </a:t>
            </a:r>
            <a:r>
              <a:rPr lang="en-US" dirty="0" smtClean="0">
                <a:latin typeface="Times New Roman" panose="02020603050405020304" pitchFamily="18" charset="0"/>
                <a:cs typeface="Times New Roman" panose="02020603050405020304" pitchFamily="18" charset="0"/>
              </a:rPr>
              <a:t>PET</a:t>
            </a:r>
            <a:r>
              <a:rPr lang="fa-IR" sz="2000" dirty="0" smtClean="0">
                <a:cs typeface="B Nazanin" panose="00000400000000000000" pitchFamily="2" charset="-78"/>
              </a:rPr>
              <a:t> عملکرد </a:t>
            </a:r>
            <a:r>
              <a:rPr lang="fa-IR" sz="2000" dirty="0">
                <a:cs typeface="B Nazanin" panose="00000400000000000000" pitchFamily="2" charset="-78"/>
              </a:rPr>
              <a:t>قابل ملاحظه ای نسبت به بتن معمولی در هنگام استفاده از نسبت آب به سیمان مشابه دارد. این امکان را برای کار با نسبت آب به سیمان کم و مقاومت بتن </a:t>
            </a:r>
            <a:r>
              <a:rPr lang="fa-IR" sz="2000" dirty="0" smtClean="0">
                <a:cs typeface="B Nazanin" panose="00000400000000000000" pitchFamily="2" charset="-78"/>
              </a:rPr>
              <a:t>مورد نظر </a:t>
            </a:r>
            <a:r>
              <a:rPr lang="fa-IR" sz="2000" dirty="0">
                <a:cs typeface="B Nazanin" panose="00000400000000000000" pitchFamily="2" charset="-78"/>
              </a:rPr>
              <a:t>فراهم </a:t>
            </a:r>
            <a:r>
              <a:rPr lang="fa-IR" sz="2000" dirty="0" smtClean="0">
                <a:cs typeface="B Nazanin" panose="00000400000000000000" pitchFamily="2" charset="-78"/>
              </a:rPr>
              <a:t>می‎کند</a:t>
            </a:r>
            <a:r>
              <a:rPr lang="fa-IR" sz="2000" dirty="0">
                <a:cs typeface="B Nazanin" panose="00000400000000000000" pitchFamily="2" charset="-78"/>
              </a:rPr>
              <a:t>. </a:t>
            </a:r>
            <a:endParaRPr lang="fa-IR" sz="2000" dirty="0" smtClean="0">
              <a:cs typeface="B Nazanin" panose="00000400000000000000" pitchFamily="2" charset="-78"/>
            </a:endParaRPr>
          </a:p>
          <a:p>
            <a:pPr algn="just">
              <a:spcBef>
                <a:spcPts val="1200"/>
              </a:spcBef>
            </a:pPr>
            <a:r>
              <a:rPr lang="fa-IR" sz="2000" dirty="0" smtClean="0">
                <a:cs typeface="B Nazanin" panose="00000400000000000000" pitchFamily="2" charset="-78"/>
              </a:rPr>
              <a:t>2. </a:t>
            </a:r>
            <a:r>
              <a:rPr lang="fa-IR" sz="2000" dirty="0" smtClean="0">
                <a:solidFill>
                  <a:srgbClr val="FF0000"/>
                </a:solidFill>
                <a:cs typeface="B Nazanin" panose="00000400000000000000" pitchFamily="2" charset="-78"/>
              </a:rPr>
              <a:t>کاهش</a:t>
            </a:r>
            <a:r>
              <a:rPr lang="fa-IR" sz="2000" dirty="0" smtClean="0">
                <a:cs typeface="B Nazanin" panose="00000400000000000000" pitchFamily="2" charset="-78"/>
              </a:rPr>
              <a:t> %۴-۱۰ </a:t>
            </a:r>
            <a:r>
              <a:rPr lang="fa-IR" sz="2000" dirty="0">
                <a:solidFill>
                  <a:srgbClr val="FF0000"/>
                </a:solidFill>
                <a:cs typeface="B Nazanin" panose="00000400000000000000" pitchFamily="2" charset="-78"/>
              </a:rPr>
              <a:t>تراکم</a:t>
            </a:r>
            <a:r>
              <a:rPr lang="fa-IR" sz="2000" dirty="0">
                <a:cs typeface="B Nazanin" panose="00000400000000000000" pitchFamily="2" charset="-78"/>
              </a:rPr>
              <a:t> با بتن حاوی </a:t>
            </a:r>
            <a:r>
              <a:rPr lang="en-US" sz="2000"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PET</a:t>
            </a:r>
            <a:r>
              <a:rPr lang="fa-IR" sz="2000" dirty="0" smtClean="0">
                <a:cs typeface="B Nazanin" panose="00000400000000000000" pitchFamily="2" charset="-78"/>
              </a:rPr>
              <a:t>در </a:t>
            </a:r>
            <a:r>
              <a:rPr lang="fa-IR" sz="2000" dirty="0">
                <a:cs typeface="B Nazanin" panose="00000400000000000000" pitchFamily="2" charset="-78"/>
              </a:rPr>
              <a:t>مقایسه با بتن معمولی به دست آمد. اگرچه </a:t>
            </a:r>
            <a:r>
              <a:rPr lang="fa-IR" sz="2000" dirty="0" smtClean="0">
                <a:cs typeface="B Nazanin" panose="00000400000000000000" pitchFamily="2" charset="-78"/>
              </a:rPr>
              <a:t>نمی‌توان </a:t>
            </a:r>
            <a:r>
              <a:rPr lang="fa-IR" sz="2000" dirty="0">
                <a:cs typeface="B Nazanin" panose="00000400000000000000" pitchFamily="2" charset="-78"/>
              </a:rPr>
              <a:t>آن را به عنوان یک </a:t>
            </a:r>
            <a:r>
              <a:rPr lang="fa-IR" sz="2000" dirty="0">
                <a:solidFill>
                  <a:srgbClr val="FF0000"/>
                </a:solidFill>
                <a:cs typeface="B Nazanin" panose="00000400000000000000" pitchFamily="2" charset="-78"/>
              </a:rPr>
              <a:t>بتن سبک </a:t>
            </a:r>
            <a:r>
              <a:rPr lang="fa-IR" sz="2000" dirty="0">
                <a:cs typeface="B Nazanin" panose="00000400000000000000" pitchFamily="2" charset="-78"/>
              </a:rPr>
              <a:t>وزن </a:t>
            </a:r>
            <a:r>
              <a:rPr lang="fa-IR" sz="2000" dirty="0" smtClean="0">
                <a:cs typeface="B Nazanin" panose="00000400000000000000" pitchFamily="2" charset="-78"/>
              </a:rPr>
              <a:t>طبقه‌بندی </a:t>
            </a:r>
            <a:r>
              <a:rPr lang="fa-IR" sz="2000" dirty="0">
                <a:cs typeface="B Nazanin" panose="00000400000000000000" pitchFamily="2" charset="-78"/>
              </a:rPr>
              <a:t>کرد، اما با کاهش وزن خود نسبت به بتن معمولی مزیت قابل توجهی دارد. </a:t>
            </a:r>
            <a:endParaRPr lang="fa-IR" sz="2000" dirty="0" smtClean="0">
              <a:cs typeface="B Nazanin" panose="00000400000000000000" pitchFamily="2" charset="-78"/>
            </a:endParaRPr>
          </a:p>
          <a:p>
            <a:pPr algn="just">
              <a:spcBef>
                <a:spcPts val="1200"/>
              </a:spcBef>
            </a:pPr>
            <a:r>
              <a:rPr lang="fa-IR" sz="2000" dirty="0" smtClean="0">
                <a:cs typeface="B Nazanin" panose="00000400000000000000" pitchFamily="2" charset="-78"/>
              </a:rPr>
              <a:t>3. بتن </a:t>
            </a:r>
            <a:r>
              <a:rPr lang="fa-IR" sz="2000" dirty="0">
                <a:cs typeface="B Nazanin" panose="00000400000000000000" pitchFamily="2" charset="-78"/>
              </a:rPr>
              <a:t>با </a:t>
            </a:r>
            <a:r>
              <a:rPr lang="fa-IR" sz="2000" dirty="0">
                <a:solidFill>
                  <a:srgbClr val="FF0000"/>
                </a:solidFill>
                <a:cs typeface="B Nazanin" panose="00000400000000000000" pitchFamily="2" charset="-78"/>
              </a:rPr>
              <a:t>مقاومت بالا </a:t>
            </a:r>
            <a:r>
              <a:rPr lang="fa-IR" sz="2000" dirty="0">
                <a:cs typeface="B Nazanin" panose="00000400000000000000" pitchFamily="2" charset="-78"/>
              </a:rPr>
              <a:t>با افزودن </a:t>
            </a:r>
            <a:r>
              <a:rPr lang="en-US" sz="2000"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PET</a:t>
            </a:r>
            <a:r>
              <a:rPr lang="fa-IR" sz="2000" dirty="0" smtClean="0">
                <a:cs typeface="B Nazanin" panose="00000400000000000000" pitchFamily="2" charset="-78"/>
              </a:rPr>
              <a:t>قابل </a:t>
            </a:r>
            <a:r>
              <a:rPr lang="fa-IR" sz="2000" dirty="0">
                <a:cs typeface="B Nazanin" panose="00000400000000000000" pitchFamily="2" charset="-78"/>
              </a:rPr>
              <a:t>دستیابی است، به ویژه برای بتن با نسبت عرض کم و مقدار کمی جایگزینی </a:t>
            </a:r>
            <a:r>
              <a:rPr lang="fa-IR" sz="2000" dirty="0" smtClean="0">
                <a:cs typeface="B Nazanin" panose="00000400000000000000" pitchFamily="2" charset="-78"/>
              </a:rPr>
              <a:t>%۲۰ پت</a:t>
            </a:r>
            <a:r>
              <a:rPr lang="en-US" sz="2000" dirty="0" smtClean="0">
                <a:cs typeface="B Nazanin" panose="00000400000000000000" pitchFamily="2" charset="-78"/>
              </a:rPr>
              <a:t> </a:t>
            </a:r>
            <a:r>
              <a:rPr lang="fa-IR" sz="2000" dirty="0">
                <a:cs typeface="B Nazanin" panose="00000400000000000000" pitchFamily="2" charset="-78"/>
              </a:rPr>
              <a:t>و نسبت آب به سیمان </a:t>
            </a:r>
            <a:r>
              <a:rPr lang="fa-IR" sz="2000" dirty="0" smtClean="0">
                <a:cs typeface="B Nazanin" panose="00000400000000000000" pitchFamily="2" charset="-78"/>
              </a:rPr>
              <a:t>5/۴۲</a:t>
            </a:r>
            <a:r>
              <a:rPr lang="fa-IR" sz="2000" dirty="0">
                <a:cs typeface="B Nazanin" panose="00000400000000000000" pitchFamily="2" charset="-78"/>
              </a:rPr>
              <a:t>، </a:t>
            </a:r>
            <a:r>
              <a:rPr lang="fa-IR" sz="2000" dirty="0">
                <a:solidFill>
                  <a:srgbClr val="FF0000"/>
                </a:solidFill>
                <a:cs typeface="B Nazanin" panose="00000400000000000000" pitchFamily="2" charset="-78"/>
              </a:rPr>
              <a:t>مقاومت فشاری بالای ۳۰</a:t>
            </a:r>
            <a:r>
              <a:rPr lang="fa-IR" sz="2000" dirty="0">
                <a:cs typeface="B Nazanin" panose="00000400000000000000" pitchFamily="2" charset="-78"/>
              </a:rPr>
              <a:t> </a:t>
            </a:r>
            <a:r>
              <a:rPr lang="fa-IR" sz="2000" dirty="0" smtClean="0">
                <a:solidFill>
                  <a:srgbClr val="FF0000"/>
                </a:solidFill>
                <a:cs typeface="B Nazanin" panose="00000400000000000000" pitchFamily="2" charset="-78"/>
              </a:rPr>
              <a:t>مگاپاسکال</a:t>
            </a:r>
            <a:r>
              <a:rPr lang="fa-IR" sz="2000" dirty="0" smtClean="0">
                <a:cs typeface="B Nazanin" panose="00000400000000000000" pitchFamily="2" charset="-78"/>
              </a:rPr>
              <a:t> </a:t>
            </a:r>
            <a:r>
              <a:rPr lang="fa-IR" sz="2000" dirty="0">
                <a:cs typeface="B Nazanin" panose="00000400000000000000" pitchFamily="2" charset="-78"/>
              </a:rPr>
              <a:t>به دست آمد. از آنجایی که این نوع بتن </a:t>
            </a:r>
            <a:r>
              <a:rPr lang="fa-IR" sz="2000" dirty="0">
                <a:solidFill>
                  <a:srgbClr val="FF0000"/>
                </a:solidFill>
                <a:cs typeface="B Nazanin" panose="00000400000000000000" pitchFamily="2" charset="-78"/>
              </a:rPr>
              <a:t>کارایی بالایی </a:t>
            </a:r>
            <a:r>
              <a:rPr lang="fa-IR" sz="2000" dirty="0">
                <a:cs typeface="B Nazanin" panose="00000400000000000000" pitchFamily="2" charset="-78"/>
              </a:rPr>
              <a:t>دارد </a:t>
            </a:r>
            <a:r>
              <a:rPr lang="fa-IR" sz="2000" dirty="0" smtClean="0">
                <a:cs typeface="B Nazanin" panose="00000400000000000000" pitchFamily="2" charset="-78"/>
              </a:rPr>
              <a:t>می‌تواند </a:t>
            </a:r>
            <a:r>
              <a:rPr lang="fa-IR" sz="2000" dirty="0">
                <a:cs typeface="B Nazanin" panose="00000400000000000000" pitchFamily="2" charset="-78"/>
              </a:rPr>
              <a:t>برای بتن ساختاری با قابلیت اطمینان مناسب مورداستفاده قرار گیرد</a:t>
            </a:r>
            <a:r>
              <a:rPr lang="fa-IR" sz="2000" dirty="0" smtClean="0">
                <a:cs typeface="B Nazanin" panose="00000400000000000000" pitchFamily="2" charset="-78"/>
              </a:rPr>
              <a:t>.</a:t>
            </a:r>
          </a:p>
        </p:txBody>
      </p:sp>
      <p:sp>
        <p:nvSpPr>
          <p:cNvPr id="2" name="Slide Number Placeholder 1"/>
          <p:cNvSpPr>
            <a:spLocks noGrp="1"/>
          </p:cNvSpPr>
          <p:nvPr>
            <p:ph type="sldNum" sz="quarter" idx="12"/>
          </p:nvPr>
        </p:nvSpPr>
        <p:spPr/>
        <p:txBody>
          <a:bodyPr/>
          <a:lstStyle/>
          <a:p>
            <a:fld id="{695B5B37-FC00-4103-AE22-753B501E5D2B}" type="slidenum">
              <a:rPr lang="fa-IR" smtClean="0"/>
              <a:pPr/>
              <a:t>16</a:t>
            </a:fld>
            <a:endParaRPr lang="fa-IR"/>
          </a:p>
        </p:txBody>
      </p:sp>
    </p:spTree>
    <p:extLst>
      <p:ext uri="{BB962C8B-B14F-4D97-AF65-F5344CB8AC3E}">
        <p14:creationId xmlns:p14="http://schemas.microsoft.com/office/powerpoint/2010/main" val="880837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1265311"/>
            <a:ext cx="7326158" cy="1292662"/>
          </a:xfrm>
          <a:prstGeom prst="rect">
            <a:avLst/>
          </a:prstGeom>
        </p:spPr>
        <p:txBody>
          <a:bodyPr wrap="square">
            <a:spAutoFit/>
          </a:bodyPr>
          <a:lstStyle/>
          <a:p>
            <a:pPr algn="just"/>
            <a:endParaRPr lang="fa-IR" sz="2000" dirty="0">
              <a:cs typeface="B Nazanin" panose="00000400000000000000" pitchFamily="2" charset="-78"/>
            </a:endParaRPr>
          </a:p>
          <a:p>
            <a:pPr algn="just"/>
            <a:endParaRPr lang="fa-IR" sz="2000" dirty="0" smtClean="0">
              <a:cs typeface="B Nazanin" panose="00000400000000000000" pitchFamily="2" charset="-78"/>
            </a:endParaRPr>
          </a:p>
          <a:p>
            <a:pPr algn="just"/>
            <a:endParaRPr lang="fa-IR" sz="2000" dirty="0" smtClean="0">
              <a:cs typeface="B Nazanin" panose="00000400000000000000" pitchFamily="2" charset="-78"/>
            </a:endParaRPr>
          </a:p>
          <a:p>
            <a:pPr algn="just"/>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8" name="Rectangle 7"/>
          <p:cNvSpPr/>
          <p:nvPr/>
        </p:nvSpPr>
        <p:spPr>
          <a:xfrm>
            <a:off x="3474855" y="777805"/>
            <a:ext cx="5016047" cy="487506"/>
          </a:xfrm>
          <a:prstGeom prst="rect">
            <a:avLst/>
          </a:prstGeom>
        </p:spPr>
        <p:txBody>
          <a:bodyPr wrap="square">
            <a:spAutoFit/>
          </a:bodyPr>
          <a:lstStyle/>
          <a:p>
            <a:pPr>
              <a:lnSpc>
                <a:spcPct val="107000"/>
              </a:lnSpc>
              <a:spcAft>
                <a:spcPts val="800"/>
              </a:spcAft>
              <a:buClr>
                <a:srgbClr val="00B050"/>
              </a:buClr>
            </a:pPr>
            <a:r>
              <a:rPr lang="fa-IR" sz="24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7. منابع</a:t>
            </a:r>
            <a:endParaRPr lang="en-US" sz="2400" dirty="0">
              <a:solidFill>
                <a:srgbClr val="00B050"/>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2" name="Rectangle 1"/>
          <p:cNvSpPr/>
          <p:nvPr/>
        </p:nvSpPr>
        <p:spPr>
          <a:xfrm>
            <a:off x="1475656" y="1628800"/>
            <a:ext cx="7015246" cy="3370153"/>
          </a:xfrm>
          <a:prstGeom prst="rect">
            <a:avLst/>
          </a:prstGeom>
        </p:spPr>
        <p:txBody>
          <a:bodyPr wrap="square">
            <a:spAutoFit/>
          </a:bodyPr>
          <a:lstStyle/>
          <a:p>
            <a:pPr marL="342900" indent="-342900" algn="just" rtl="0">
              <a:spcBef>
                <a:spcPts val="600"/>
              </a:spcBef>
              <a:buFont typeface="+mj-lt"/>
              <a:buAutoNum type="arabicPeriod"/>
            </a:pPr>
            <a:r>
              <a:rPr lang="en-US" dirty="0">
                <a:latin typeface="Times New Roman" panose="02020603050405020304" pitchFamily="18" charset="0"/>
                <a:cs typeface="Times New Roman" panose="02020603050405020304" pitchFamily="18" charset="0"/>
              </a:rPr>
              <a:t>Záleská, M., Pavlíková, M., </a:t>
            </a:r>
            <a:r>
              <a:rPr lang="en-US" dirty="0" smtClean="0">
                <a:latin typeface="Times New Roman" panose="02020603050405020304" pitchFamily="18" charset="0"/>
                <a:cs typeface="Times New Roman" panose="02020603050405020304" pitchFamily="18" charset="0"/>
              </a:rPr>
              <a:t>Pokorný </a:t>
            </a:r>
            <a:r>
              <a:rPr lang="en-US" dirty="0">
                <a:latin typeface="Times New Roman" panose="02020603050405020304" pitchFamily="18" charset="0"/>
                <a:cs typeface="Times New Roman" panose="02020603050405020304" pitchFamily="18" charset="0"/>
              </a:rPr>
              <a:t>(2018). Structural, mechanical and hygrothermal properties of lightweight concrete based on the application of waste plastics. Construction and Building </a:t>
            </a:r>
            <a:r>
              <a:rPr lang="en-US" dirty="0" smtClean="0">
                <a:latin typeface="Times New Roman" panose="02020603050405020304" pitchFamily="18" charset="0"/>
                <a:cs typeface="Times New Roman" panose="02020603050405020304" pitchFamily="18" charset="0"/>
              </a:rPr>
              <a:t>Materials.</a:t>
            </a:r>
          </a:p>
          <a:p>
            <a:pPr marL="342900" indent="-342900" algn="just" rtl="0">
              <a:spcBef>
                <a:spcPts val="600"/>
              </a:spcBef>
              <a:buFont typeface="+mj-lt"/>
              <a:buAutoNum type="arabicPeriod"/>
            </a:pPr>
            <a:r>
              <a:rPr lang="en-US" dirty="0">
                <a:latin typeface="Times New Roman" panose="02020603050405020304" pitchFamily="18" charset="0"/>
                <a:cs typeface="Times New Roman" panose="02020603050405020304" pitchFamily="18" charset="0"/>
              </a:rPr>
              <a:t>Wiswamitra, K. A., Dewi, S. M., Choiron, M. A., &amp; Wibowo, A. (2021). Heat resistance of lightweight concrete with plastic aggregate from PET (polyethylene terephthalate)-mineral filler. AIMS Materials </a:t>
            </a:r>
            <a:r>
              <a:rPr lang="en-US" dirty="0" smtClean="0">
                <a:latin typeface="Times New Roman" panose="02020603050405020304" pitchFamily="18" charset="0"/>
                <a:cs typeface="Times New Roman" panose="02020603050405020304" pitchFamily="18" charset="0"/>
              </a:rPr>
              <a:t>Science.</a:t>
            </a:r>
          </a:p>
          <a:p>
            <a:pPr marL="342900" indent="-342900" algn="just" rtl="0">
              <a:spcBef>
                <a:spcPts val="600"/>
              </a:spcBef>
              <a:buFont typeface="+mj-lt"/>
              <a:buAutoNum type="arabicPeriod"/>
            </a:pPr>
            <a:r>
              <a:rPr lang="en-US" dirty="0">
                <a:latin typeface="Times New Roman" panose="02020603050405020304" pitchFamily="18" charset="0"/>
                <a:cs typeface="Times New Roman" panose="02020603050405020304" pitchFamily="18" charset="0"/>
              </a:rPr>
              <a:t>Fadhil, S., &amp; </a:t>
            </a:r>
            <a:r>
              <a:rPr lang="en-US" dirty="0" smtClean="0">
                <a:latin typeface="Times New Roman" panose="02020603050405020304" pitchFamily="18" charset="0"/>
                <a:cs typeface="Times New Roman" panose="02020603050405020304" pitchFamily="18" charset="0"/>
              </a:rPr>
              <a:t>Yaseen, </a:t>
            </a:r>
            <a:r>
              <a:rPr lang="en-US" dirty="0">
                <a:latin typeface="Times New Roman" panose="02020603050405020304" pitchFamily="18" charset="0"/>
                <a:cs typeface="Times New Roman" panose="02020603050405020304" pitchFamily="18" charset="0"/>
              </a:rPr>
              <a:t>M. (2015). The production of economical precast concrete panels reinforced by waste plastic fibers. American Journal of Civil Engineering and </a:t>
            </a:r>
            <a:r>
              <a:rPr lang="en-US" dirty="0" smtClean="0">
                <a:latin typeface="Times New Roman" panose="02020603050405020304" pitchFamily="18" charset="0"/>
                <a:cs typeface="Times New Roman" panose="02020603050405020304" pitchFamily="18" charset="0"/>
              </a:rPr>
              <a:t>Architecture.</a:t>
            </a:r>
          </a:p>
          <a:p>
            <a:pPr marL="342900" indent="-342900" algn="just" rtl="0">
              <a:spcBef>
                <a:spcPts val="600"/>
              </a:spcBef>
              <a:buFont typeface="+mj-lt"/>
              <a:buAutoNum type="arabicPeriod"/>
            </a:pPr>
            <a:r>
              <a:rPr lang="en-US" dirty="0" smtClean="0">
                <a:latin typeface="Times New Roman" panose="02020603050405020304" pitchFamily="18" charset="0"/>
                <a:cs typeface="Times New Roman" panose="02020603050405020304" pitchFamily="18" charset="0"/>
              </a:rPr>
              <a:t>Brian </a:t>
            </a:r>
            <a:r>
              <a:rPr lang="en-US" dirty="0">
                <a:latin typeface="Times New Roman" panose="02020603050405020304" pitchFamily="18" charset="0"/>
                <a:cs typeface="Times New Roman" panose="02020603050405020304" pitchFamily="18" charset="0"/>
              </a:rPr>
              <a:t>P. </a:t>
            </a:r>
            <a:r>
              <a:rPr lang="en-US" dirty="0" smtClean="0">
                <a:latin typeface="Times New Roman" panose="02020603050405020304" pitchFamily="18" charset="0"/>
                <a:cs typeface="Times New Roman" panose="02020603050405020304" pitchFamily="18" charset="0"/>
              </a:rPr>
              <a:t>Grady .(</a:t>
            </a:r>
            <a:r>
              <a:rPr lang="en-US" dirty="0">
                <a:latin typeface="Times New Roman" panose="02020603050405020304" pitchFamily="18" charset="0"/>
                <a:cs typeface="Times New Roman" panose="02020603050405020304" pitchFamily="18" charset="0"/>
              </a:rPr>
              <a:t>2021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Waste plastics in asphalt concrete: A </a:t>
            </a:r>
            <a:r>
              <a:rPr lang="en-US" dirty="0" smtClean="0">
                <a:latin typeface="Times New Roman" panose="02020603050405020304" pitchFamily="18" charset="0"/>
                <a:cs typeface="Times New Roman" panose="02020603050405020304" pitchFamily="18" charset="0"/>
              </a:rPr>
              <a:t>review.</a:t>
            </a:r>
          </a:p>
        </p:txBody>
      </p:sp>
      <p:sp>
        <p:nvSpPr>
          <p:cNvPr id="3" name="Slide Number Placeholder 2"/>
          <p:cNvSpPr>
            <a:spLocks noGrp="1"/>
          </p:cNvSpPr>
          <p:nvPr>
            <p:ph type="sldNum" sz="quarter" idx="12"/>
          </p:nvPr>
        </p:nvSpPr>
        <p:spPr/>
        <p:txBody>
          <a:bodyPr/>
          <a:lstStyle/>
          <a:p>
            <a:fld id="{695B5B37-FC00-4103-AE22-753B501E5D2B}" type="slidenum">
              <a:rPr lang="fa-IR" smtClean="0"/>
              <a:pPr/>
              <a:t>17</a:t>
            </a:fld>
            <a:endParaRPr lang="fa-IR"/>
          </a:p>
        </p:txBody>
      </p:sp>
    </p:spTree>
    <p:extLst>
      <p:ext uri="{BB962C8B-B14F-4D97-AF65-F5344CB8AC3E}">
        <p14:creationId xmlns:p14="http://schemas.microsoft.com/office/powerpoint/2010/main" val="399074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596" y="548680"/>
            <a:ext cx="7026899" cy="5339923"/>
          </a:xfrm>
          <a:prstGeom prst="rect">
            <a:avLst/>
          </a:prstGeom>
        </p:spPr>
        <p:txBody>
          <a:bodyPr wrap="square">
            <a:spAutoFit/>
          </a:bodyPr>
          <a:lstStyle/>
          <a:p>
            <a:pPr marL="342900" indent="-342900" algn="just">
              <a:spcBef>
                <a:spcPts val="600"/>
              </a:spcBef>
              <a:buFont typeface="+mj-lt"/>
              <a:buAutoNum type="arabicPeriod" startAt="9"/>
            </a:pPr>
            <a:r>
              <a:rPr lang="fa-IR" dirty="0" smtClean="0">
                <a:latin typeface="Times New Roman" panose="02020603050405020304" pitchFamily="18" charset="0"/>
                <a:cs typeface="B Nazanin" panose="00000400000000000000" pitchFamily="2" charset="-78"/>
              </a:rPr>
              <a:t>حامدی، </a:t>
            </a:r>
            <a:r>
              <a:rPr lang="fa-IR" dirty="0">
                <a:latin typeface="Times New Roman" panose="02020603050405020304" pitchFamily="18" charset="0"/>
                <a:cs typeface="B Nazanin" panose="00000400000000000000" pitchFamily="2" charset="-78"/>
              </a:rPr>
              <a:t>حمیدرضا. (1394). ارائه مدل خستگی آزمایشگاهی برای مخلوط آسفالتی اصلاح‌شده با ضایعات بطری‌های پلاستیکی (</a:t>
            </a:r>
            <a:r>
              <a:rPr lang="en-US" dirty="0">
                <a:latin typeface="Times New Roman" panose="02020603050405020304" pitchFamily="18" charset="0"/>
                <a:cs typeface="B Nazanin" panose="00000400000000000000" pitchFamily="2" charset="-78"/>
              </a:rPr>
              <a:t>PET</a:t>
            </a:r>
            <a:r>
              <a:rPr lang="fa-IR" dirty="0">
                <a:latin typeface="Times New Roman" panose="02020603050405020304" pitchFamily="18" charset="0"/>
                <a:cs typeface="B Nazanin" panose="00000400000000000000" pitchFamily="2" charset="-78"/>
              </a:rPr>
              <a:t>) پژوهشنامه حمل و نقل</a:t>
            </a:r>
            <a:r>
              <a:rPr lang="fa-IR" dirty="0" smtClean="0">
                <a:latin typeface="Times New Roman" panose="02020603050405020304" pitchFamily="18" charset="0"/>
                <a:cs typeface="B Nazanin" panose="00000400000000000000" pitchFamily="2" charset="-78"/>
              </a:rPr>
              <a:t>.</a:t>
            </a:r>
          </a:p>
          <a:p>
            <a:pPr marL="342900" indent="-342900" algn="just">
              <a:spcBef>
                <a:spcPts val="600"/>
              </a:spcBef>
              <a:buFont typeface="+mj-lt"/>
              <a:buAutoNum type="arabicPeriod" startAt="9"/>
            </a:pPr>
            <a:r>
              <a:rPr lang="fa-IR" dirty="0" smtClean="0">
                <a:latin typeface="Times New Roman" panose="02020603050405020304" pitchFamily="18" charset="0"/>
                <a:cs typeface="B Nazanin" panose="00000400000000000000" pitchFamily="2" charset="-78"/>
              </a:rPr>
              <a:t>زیاری، </a:t>
            </a:r>
            <a:r>
              <a:rPr lang="fa-IR" dirty="0">
                <a:latin typeface="Times New Roman" panose="02020603050405020304" pitchFamily="18" charset="0"/>
                <a:cs typeface="B Nazanin" panose="00000400000000000000" pitchFamily="2" charset="-78"/>
              </a:rPr>
              <a:t>قاسمی </a:t>
            </a:r>
            <a:r>
              <a:rPr lang="fa-IR" dirty="0" smtClean="0">
                <a:latin typeface="Times New Roman" panose="02020603050405020304" pitchFamily="18" charset="0"/>
                <a:cs typeface="B Nazanin" panose="00000400000000000000" pitchFamily="2" charset="-78"/>
              </a:rPr>
              <a:t>کلیجی و باباگلی (</a:t>
            </a:r>
            <a:r>
              <a:rPr lang="fa-IR" dirty="0">
                <a:latin typeface="Times New Roman" panose="02020603050405020304" pitchFamily="18" charset="0"/>
                <a:cs typeface="B Nazanin" panose="00000400000000000000" pitchFamily="2" charset="-78"/>
              </a:rPr>
              <a:t>1395). ارزیابی خصوصیات عملکردی مخلوط آسفالتی اصلاح شده با ضایعات بطری های پلاستیکی </a:t>
            </a:r>
            <a:r>
              <a:rPr lang="en-US" dirty="0" smtClean="0">
                <a:latin typeface="Times New Roman" panose="02020603050405020304" pitchFamily="18" charset="0"/>
                <a:cs typeface="B Nazanin" panose="00000400000000000000" pitchFamily="2" charset="-78"/>
              </a:rPr>
              <a:t>(PET)</a:t>
            </a:r>
            <a:r>
              <a:rPr lang="fa-IR" dirty="0" smtClean="0">
                <a:latin typeface="Times New Roman" panose="02020603050405020304" pitchFamily="18" charset="0"/>
                <a:cs typeface="B Nazanin" panose="00000400000000000000" pitchFamily="2" charset="-78"/>
              </a:rPr>
              <a:t> مهندسی </a:t>
            </a:r>
            <a:r>
              <a:rPr lang="fa-IR" dirty="0">
                <a:latin typeface="Times New Roman" panose="02020603050405020304" pitchFamily="18" charset="0"/>
                <a:cs typeface="B Nazanin" panose="00000400000000000000" pitchFamily="2" charset="-78"/>
              </a:rPr>
              <a:t>زیرساخت های حمل و </a:t>
            </a:r>
            <a:r>
              <a:rPr lang="fa-IR" dirty="0" smtClean="0">
                <a:latin typeface="Times New Roman" panose="02020603050405020304" pitchFamily="18" charset="0"/>
                <a:cs typeface="B Nazanin" panose="00000400000000000000" pitchFamily="2" charset="-78"/>
              </a:rPr>
              <a:t>نقل.</a:t>
            </a:r>
          </a:p>
          <a:p>
            <a:pPr marL="342900" indent="-342900" algn="just">
              <a:spcBef>
                <a:spcPts val="600"/>
              </a:spcBef>
              <a:buFont typeface="+mj-lt"/>
              <a:buAutoNum type="arabicPeriod" startAt="9"/>
            </a:pPr>
            <a:r>
              <a:rPr lang="fa-IR" dirty="0" smtClean="0">
                <a:latin typeface="Times New Roman" panose="02020603050405020304" pitchFamily="18" charset="0"/>
                <a:cs typeface="B Nazanin" panose="00000400000000000000" pitchFamily="2" charset="-78"/>
              </a:rPr>
              <a:t>شفابخش، کباری قطبی </a:t>
            </a:r>
            <a:r>
              <a:rPr lang="fa-IR" dirty="0">
                <a:latin typeface="Times New Roman" panose="02020603050405020304" pitchFamily="18" charset="0"/>
                <a:cs typeface="B Nazanin" panose="00000400000000000000" pitchFamily="2" charset="-78"/>
              </a:rPr>
              <a:t>و </a:t>
            </a:r>
            <a:r>
              <a:rPr lang="fa-IR" dirty="0" smtClean="0">
                <a:latin typeface="Times New Roman" panose="02020603050405020304" pitchFamily="18" charset="0"/>
                <a:cs typeface="B Nazanin" panose="00000400000000000000" pitchFamily="2" charset="-78"/>
              </a:rPr>
              <a:t>احمدی (1397</a:t>
            </a:r>
            <a:r>
              <a:rPr lang="fa-IR" dirty="0">
                <a:latin typeface="Times New Roman" panose="02020603050405020304" pitchFamily="18" charset="0"/>
                <a:cs typeface="B Nazanin" panose="00000400000000000000" pitchFamily="2" charset="-78"/>
              </a:rPr>
              <a:t>). بررسی اثر الیاف بازیافتی از جنس پلی اتیلن </a:t>
            </a:r>
            <a:r>
              <a:rPr lang="fa-IR" dirty="0" smtClean="0">
                <a:latin typeface="Times New Roman" panose="02020603050405020304" pitchFamily="18" charset="0"/>
                <a:cs typeface="B Nazanin" panose="00000400000000000000" pitchFamily="2" charset="-78"/>
              </a:rPr>
              <a:t>ترافتالات بر </a:t>
            </a:r>
            <a:r>
              <a:rPr lang="fa-IR" dirty="0">
                <a:latin typeface="Times New Roman" panose="02020603050405020304" pitchFamily="18" charset="0"/>
                <a:cs typeface="B Nazanin" panose="00000400000000000000" pitchFamily="2" charset="-78"/>
              </a:rPr>
              <a:t>خواص مکانیکی بتن. مهندسی عمران (فنی و مهندسی مدرس</a:t>
            </a:r>
            <a:r>
              <a:rPr lang="fa-IR" dirty="0" smtClean="0">
                <a:latin typeface="Times New Roman" panose="02020603050405020304" pitchFamily="18" charset="0"/>
                <a:cs typeface="B Nazanin" panose="00000400000000000000" pitchFamily="2" charset="-78"/>
              </a:rPr>
              <a:t>).</a:t>
            </a:r>
          </a:p>
          <a:p>
            <a:pPr marL="342900" indent="-342900" algn="just">
              <a:spcBef>
                <a:spcPts val="600"/>
              </a:spcBef>
              <a:buFont typeface="+mj-lt"/>
              <a:buAutoNum type="arabicPeriod" startAt="9"/>
            </a:pPr>
            <a:r>
              <a:rPr lang="fa-IR" dirty="0" smtClean="0">
                <a:latin typeface="Times New Roman" panose="02020603050405020304" pitchFamily="18" charset="0"/>
                <a:cs typeface="B Nazanin" panose="00000400000000000000" pitchFamily="2" charset="-78"/>
              </a:rPr>
              <a:t>طوفانی، اصفهانی، زمانی. </a:t>
            </a:r>
            <a:r>
              <a:rPr lang="fa-IR" dirty="0">
                <a:latin typeface="Times New Roman" panose="02020603050405020304" pitchFamily="18" charset="0"/>
                <a:cs typeface="B Nazanin" panose="00000400000000000000" pitchFamily="2" charset="-78"/>
              </a:rPr>
              <a:t>(1400). بررسی رفتار مکانیکی بتن ساخته شده با الیاف بازیافتی پت برای کاربردهای سازه‌ای. تحقیقات </a:t>
            </a:r>
            <a:r>
              <a:rPr lang="fa-IR" dirty="0" smtClean="0">
                <a:latin typeface="Times New Roman" panose="02020603050405020304" pitchFamily="18" charset="0"/>
                <a:cs typeface="B Nazanin" panose="00000400000000000000" pitchFamily="2" charset="-78"/>
              </a:rPr>
              <a:t>بتن.</a:t>
            </a:r>
          </a:p>
          <a:p>
            <a:pPr marL="342900" indent="-342900" algn="just">
              <a:spcBef>
                <a:spcPts val="600"/>
              </a:spcBef>
              <a:buFont typeface="+mj-lt"/>
              <a:buAutoNum type="arabicPeriod" startAt="9"/>
            </a:pPr>
            <a:r>
              <a:rPr lang="fa-IR" dirty="0" smtClean="0">
                <a:latin typeface="Times New Roman" panose="02020603050405020304" pitchFamily="18" charset="0"/>
                <a:cs typeface="B Nazanin" panose="00000400000000000000" pitchFamily="2" charset="-78"/>
              </a:rPr>
              <a:t>آخوندی، رامشت، </a:t>
            </a:r>
            <a:r>
              <a:rPr lang="fa-IR" dirty="0">
                <a:latin typeface="Times New Roman" panose="02020603050405020304" pitchFamily="18" charset="0"/>
                <a:cs typeface="B Nazanin" panose="00000400000000000000" pitchFamily="2" charset="-78"/>
              </a:rPr>
              <a:t>پور </a:t>
            </a:r>
            <a:r>
              <a:rPr lang="fa-IR" dirty="0" smtClean="0">
                <a:latin typeface="Times New Roman" panose="02020603050405020304" pitchFamily="18" charset="0"/>
                <a:cs typeface="B Nazanin" panose="00000400000000000000" pitchFamily="2" charset="-78"/>
              </a:rPr>
              <a:t>رستم، </a:t>
            </a:r>
            <a:r>
              <a:rPr lang="fa-IR" dirty="0">
                <a:latin typeface="Times New Roman" panose="02020603050405020304" pitchFamily="18" charset="0"/>
                <a:cs typeface="B Nazanin" panose="00000400000000000000" pitchFamily="2" charset="-78"/>
              </a:rPr>
              <a:t>گلصورت </a:t>
            </a:r>
            <a:r>
              <a:rPr lang="fa-IR" dirty="0" smtClean="0">
                <a:latin typeface="Times New Roman" panose="02020603050405020304" pitchFamily="18" charset="0"/>
                <a:cs typeface="B Nazanin" panose="00000400000000000000" pitchFamily="2" charset="-78"/>
              </a:rPr>
              <a:t>پهلویانی (1400</a:t>
            </a:r>
            <a:r>
              <a:rPr lang="fa-IR" dirty="0">
                <a:latin typeface="Times New Roman" panose="02020603050405020304" pitchFamily="18" charset="0"/>
                <a:cs typeface="B Nazanin" panose="00000400000000000000" pitchFamily="2" charset="-78"/>
              </a:rPr>
              <a:t>). ارائه یک روش جدید برای تولید بتن دوست‌دار محیط زیست با استفاده از خرده پلاستیک ضایعاتی </a:t>
            </a:r>
            <a:r>
              <a:rPr lang="en-US" dirty="0" smtClean="0">
                <a:latin typeface="Times New Roman" panose="02020603050405020304" pitchFamily="18" charset="0"/>
                <a:cs typeface="B Nazanin" panose="00000400000000000000" pitchFamily="2" charset="-78"/>
              </a:rPr>
              <a:t>(</a:t>
            </a:r>
            <a:r>
              <a:rPr lang="en-US" sz="1600" dirty="0" smtClean="0">
                <a:latin typeface="Times New Roman" panose="02020603050405020304" pitchFamily="18" charset="0"/>
                <a:cs typeface="B Nazanin" panose="00000400000000000000" pitchFamily="2" charset="-78"/>
              </a:rPr>
              <a:t>PET</a:t>
            </a:r>
            <a:r>
              <a:rPr lang="en-US" dirty="0" smtClean="0">
                <a:latin typeface="Times New Roman" panose="02020603050405020304" pitchFamily="18" charset="0"/>
                <a:cs typeface="B Nazanin" panose="00000400000000000000" pitchFamily="2" charset="-78"/>
              </a:rPr>
              <a:t>)</a:t>
            </a:r>
            <a:r>
              <a:rPr lang="fa-IR" dirty="0" smtClean="0">
                <a:latin typeface="Times New Roman" panose="02020603050405020304" pitchFamily="18" charset="0"/>
                <a:cs typeface="B Nazanin" panose="00000400000000000000" pitchFamily="2" charset="-78"/>
              </a:rPr>
              <a:t> و </a:t>
            </a:r>
            <a:r>
              <a:rPr lang="fa-IR" dirty="0">
                <a:latin typeface="Times New Roman" panose="02020603050405020304" pitchFamily="18" charset="0"/>
                <a:cs typeface="B Nazanin" panose="00000400000000000000" pitchFamily="2" charset="-78"/>
              </a:rPr>
              <a:t>دوده سیلیسی و بررسی مشخصات مکانیکی و دوام آن در روسازی بتنی غلتکی. نشریه مهندسی عمران </a:t>
            </a:r>
            <a:r>
              <a:rPr lang="fa-IR" dirty="0" smtClean="0">
                <a:latin typeface="Times New Roman" panose="02020603050405020304" pitchFamily="18" charset="0"/>
                <a:cs typeface="B Nazanin" panose="00000400000000000000" pitchFamily="2" charset="-78"/>
              </a:rPr>
              <a:t>امیرکبیر.</a:t>
            </a:r>
          </a:p>
          <a:p>
            <a:pPr marL="342900" indent="-342900" algn="just">
              <a:spcBef>
                <a:spcPts val="600"/>
              </a:spcBef>
              <a:buFont typeface="+mj-lt"/>
              <a:buAutoNum type="arabicPeriod" startAt="9"/>
            </a:pPr>
            <a:r>
              <a:rPr lang="fa-IR" dirty="0" smtClean="0">
                <a:latin typeface="Times New Roman" panose="02020603050405020304" pitchFamily="18" charset="0"/>
                <a:cs typeface="B Nazanin" panose="00000400000000000000" pitchFamily="2" charset="-78"/>
              </a:rPr>
              <a:t>شربتدا</a:t>
            </a:r>
            <a:r>
              <a:rPr lang="fa-IR" dirty="0">
                <a:latin typeface="Times New Roman" panose="02020603050405020304" pitchFamily="18" charset="0"/>
                <a:cs typeface="B Nazanin" panose="00000400000000000000" pitchFamily="2" charset="-78"/>
              </a:rPr>
              <a:t>، نورباران (1398). بهبود خواص مکانیکی و سازه ای بتن ها با جایگزینی بطری های پت بازیافتی به عنوان ریزدانه. مهندسی عمران (دانشکده مهندسی).</a:t>
            </a:r>
          </a:p>
          <a:p>
            <a:pPr marL="342900" indent="-342900" algn="just">
              <a:spcBef>
                <a:spcPts val="600"/>
              </a:spcBef>
              <a:buFont typeface="+mj-lt"/>
              <a:buAutoNum type="arabicPeriod" startAt="9"/>
            </a:pPr>
            <a:r>
              <a:rPr lang="fa-IR" dirty="0">
                <a:latin typeface="Times New Roman" panose="02020603050405020304" pitchFamily="18" charset="0"/>
                <a:cs typeface="B Nazanin" panose="00000400000000000000" pitchFamily="2" charset="-78"/>
              </a:rPr>
              <a:t>نعیم عباس زاده، سید طاها طباطبایی (1394) بررسی آزمایشگاهی تاثیر ذرات پلی اتلین ترفتالات</a:t>
            </a:r>
            <a:r>
              <a:rPr lang="en-US"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بر مقاومت و جذب آب در بتن</a:t>
            </a:r>
            <a:r>
              <a:rPr lang="fa-IR" dirty="0" smtClean="0">
                <a:latin typeface="Times New Roman" panose="02020603050405020304" pitchFamily="18" charset="0"/>
                <a:cs typeface="B Nazanin" panose="00000400000000000000" pitchFamily="2" charset="-78"/>
              </a:rPr>
              <a:t>.</a:t>
            </a:r>
          </a:p>
          <a:p>
            <a:pPr marL="342900" indent="-342900" algn="just">
              <a:spcBef>
                <a:spcPts val="600"/>
              </a:spcBef>
              <a:buFont typeface="+mj-lt"/>
              <a:buAutoNum type="arabicPeriod" startAt="9"/>
            </a:pPr>
            <a:r>
              <a:rPr lang="fa-IR" dirty="0">
                <a:latin typeface="Times New Roman" panose="02020603050405020304" pitchFamily="18" charset="0"/>
                <a:cs typeface="B Nazanin" panose="00000400000000000000" pitchFamily="2" charset="-78"/>
              </a:rPr>
              <a:t>رنجبر کبوترخانی، و حمیدیان (1397)، بررسی مقاومت بتن ساخته شده با ضایعات پلاستیک بدون استفاده ازآب و سیمان</a:t>
            </a:r>
            <a:r>
              <a:rPr lang="fa-IR" dirty="0" smtClean="0">
                <a:latin typeface="Times New Roman" panose="02020603050405020304" pitchFamily="18" charset="0"/>
                <a:cs typeface="B Nazanin" panose="00000400000000000000" pitchFamily="2" charset="-78"/>
              </a:rPr>
              <a:t>.</a:t>
            </a:r>
            <a:endParaRPr lang="fa-IR" dirty="0">
              <a:latin typeface="Times New Roman" panose="02020603050405020304" pitchFamily="18" charset="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95B5B37-FC00-4103-AE22-753B501E5D2B}" type="slidenum">
              <a:rPr lang="fa-IR" smtClean="0"/>
              <a:pPr/>
              <a:t>18</a:t>
            </a:fld>
            <a:endParaRPr lang="fa-IR"/>
          </a:p>
        </p:txBody>
      </p:sp>
    </p:spTree>
    <p:extLst>
      <p:ext uri="{BB962C8B-B14F-4D97-AF65-F5344CB8AC3E}">
        <p14:creationId xmlns:p14="http://schemas.microsoft.com/office/powerpoint/2010/main" val="318817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75656" y="1048746"/>
            <a:ext cx="7068290" cy="534037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fa-IR" sz="2200" dirty="0" smtClean="0">
                <a:solidFill>
                  <a:srgbClr val="00B050"/>
                </a:solidFill>
                <a:cs typeface="B Nazanin" panose="00000400000000000000" pitchFamily="2" charset="-78"/>
              </a:rPr>
              <a:t>1</a:t>
            </a:r>
            <a:r>
              <a:rPr lang="fa-IR" sz="2000" dirty="0" smtClean="0">
                <a:solidFill>
                  <a:srgbClr val="00B050"/>
                </a:solidFill>
                <a:cs typeface="B Nazanin" panose="00000400000000000000" pitchFamily="2" charset="-78"/>
              </a:rPr>
              <a:t>- مقدمه............................................................................................................................................ </a:t>
            </a:r>
            <a:r>
              <a:rPr lang="fa-IR" sz="2000" dirty="0" smtClean="0">
                <a:solidFill>
                  <a:srgbClr val="FF0000"/>
                </a:solidFill>
                <a:cs typeface="B Nazanin" panose="00000400000000000000" pitchFamily="2" charset="-78"/>
              </a:rPr>
              <a:t>(3)</a:t>
            </a:r>
            <a:r>
              <a:rPr lang="fa-IR" sz="2000" dirty="0" smtClean="0">
                <a:solidFill>
                  <a:srgbClr val="00B050"/>
                </a:solidFill>
                <a:cs typeface="B Nazanin" panose="00000400000000000000" pitchFamily="2" charset="-78"/>
              </a:rPr>
              <a:t/>
            </a:r>
            <a:br>
              <a:rPr lang="fa-IR" sz="2000" dirty="0" smtClean="0">
                <a:solidFill>
                  <a:srgbClr val="00B050"/>
                </a:solidFill>
                <a:cs typeface="B Nazanin" panose="00000400000000000000" pitchFamily="2" charset="-78"/>
              </a:rPr>
            </a:br>
            <a:r>
              <a:rPr lang="fa-IR" sz="2000" dirty="0" smtClean="0">
                <a:solidFill>
                  <a:srgbClr val="00B050"/>
                </a:solidFill>
                <a:cs typeface="B Nazanin" panose="00000400000000000000" pitchFamily="2" charset="-78"/>
              </a:rPr>
              <a:t>2-تعریف.............................................................................................................................................</a:t>
            </a:r>
            <a:r>
              <a:rPr lang="fa-IR" sz="2000" dirty="0" smtClean="0">
                <a:solidFill>
                  <a:srgbClr val="FF0000"/>
                </a:solidFill>
                <a:cs typeface="B Nazanin" panose="00000400000000000000" pitchFamily="2" charset="-78"/>
              </a:rPr>
              <a:t> (4)</a:t>
            </a:r>
            <a:r>
              <a:rPr lang="fa-IR" sz="2000" dirty="0" smtClean="0">
                <a:solidFill>
                  <a:srgbClr val="00B050"/>
                </a:solidFill>
                <a:cs typeface="B Nazanin" panose="00000400000000000000" pitchFamily="2" charset="-78"/>
              </a:rPr>
              <a:t> </a:t>
            </a:r>
            <a:br>
              <a:rPr lang="fa-IR" sz="2000" dirty="0" smtClean="0">
                <a:solidFill>
                  <a:srgbClr val="00B050"/>
                </a:solidFill>
                <a:cs typeface="B Nazanin" panose="00000400000000000000" pitchFamily="2" charset="-78"/>
              </a:rPr>
            </a:br>
            <a:r>
              <a:rPr lang="fa-IR" sz="2000" dirty="0" smtClean="0">
                <a:solidFill>
                  <a:srgbClr val="00B050"/>
                </a:solidFill>
                <a:cs typeface="B Nazanin" panose="00000400000000000000" pitchFamily="2" charset="-78"/>
              </a:rPr>
              <a:t>3- بتن سبز........................................................................................................................................</a:t>
            </a:r>
            <a:r>
              <a:rPr lang="fa-IR" sz="2000" dirty="0" smtClean="0">
                <a:solidFill>
                  <a:srgbClr val="FF0000"/>
                </a:solidFill>
                <a:cs typeface="B Nazanin" panose="00000400000000000000" pitchFamily="2" charset="-78"/>
              </a:rPr>
              <a:t> (5)</a:t>
            </a:r>
          </a:p>
          <a:p>
            <a:pPr algn="r">
              <a:lnSpc>
                <a:spcPct val="150000"/>
              </a:lnSpc>
            </a:pPr>
            <a:r>
              <a:rPr lang="fa-IR" sz="2000" dirty="0" smtClean="0">
                <a:solidFill>
                  <a:srgbClr val="00B050"/>
                </a:solidFill>
                <a:cs typeface="B Nazanin" panose="00000400000000000000" pitchFamily="2" charset="-78"/>
              </a:rPr>
              <a:t>3-3-</a:t>
            </a:r>
            <a:r>
              <a:rPr lang="fa-IR" sz="20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 </a:t>
            </a:r>
            <a:r>
              <a:rPr lang="fa-IR" sz="20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راهکارهای تولید بتن سبز...................................................................................................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(6)</a:t>
            </a:r>
            <a:r>
              <a:rPr lang="fa-IR" sz="2000" dirty="0" smtClean="0">
                <a:solidFill>
                  <a:srgbClr val="00B050"/>
                </a:solidFill>
                <a:cs typeface="B Nazanin" panose="00000400000000000000" pitchFamily="2" charset="-78"/>
              </a:rPr>
              <a:t/>
            </a:r>
            <a:br>
              <a:rPr lang="fa-IR" sz="2000" dirty="0" smtClean="0">
                <a:solidFill>
                  <a:srgbClr val="00B050"/>
                </a:solidFill>
                <a:cs typeface="B Nazanin" panose="00000400000000000000" pitchFamily="2" charset="-78"/>
              </a:rPr>
            </a:br>
            <a:r>
              <a:rPr lang="fa-IR" sz="2000" dirty="0">
                <a:solidFill>
                  <a:srgbClr val="00B050"/>
                </a:solidFill>
                <a:cs typeface="B Nazanin" panose="00000400000000000000" pitchFamily="2" charset="-78"/>
              </a:rPr>
              <a:t>4</a:t>
            </a:r>
            <a:r>
              <a:rPr lang="fa-IR" sz="2000" dirty="0" smtClean="0">
                <a:solidFill>
                  <a:srgbClr val="00B050"/>
                </a:solidFill>
                <a:cs typeface="B Nazanin" panose="00000400000000000000" pitchFamily="2" charset="-78"/>
              </a:rPr>
              <a:t>- پلیمر...........................................................................................................................................</a:t>
            </a:r>
            <a:r>
              <a:rPr lang="fa-IR" sz="2000" dirty="0" smtClean="0">
                <a:solidFill>
                  <a:srgbClr val="FF0000"/>
                </a:solidFill>
                <a:cs typeface="B Nazanin" panose="00000400000000000000" pitchFamily="2" charset="-78"/>
              </a:rPr>
              <a:t> (12)</a:t>
            </a:r>
          </a:p>
          <a:p>
            <a:pPr algn="r">
              <a:lnSpc>
                <a:spcPct val="150000"/>
              </a:lnSpc>
            </a:pPr>
            <a:r>
              <a:rPr lang="fa-IR" sz="2000" dirty="0" smtClean="0">
                <a:solidFill>
                  <a:srgbClr val="00B050"/>
                </a:solidFill>
                <a:cs typeface="B Nazanin" panose="00000400000000000000" pitchFamily="2" charset="-78"/>
              </a:rPr>
              <a:t>4-4- </a:t>
            </a:r>
            <a:r>
              <a:rPr lang="ar-SA" sz="2000" dirty="0" smtClean="0">
                <a:solidFill>
                  <a:srgbClr val="00B050"/>
                </a:solidFill>
                <a:cs typeface="B Nazanin" panose="00000400000000000000" pitchFamily="2" charset="-78"/>
              </a:rPr>
              <a:t>انواع</a:t>
            </a:r>
            <a:r>
              <a:rPr lang="ar-SA" sz="2000" dirty="0">
                <a:solidFill>
                  <a:srgbClr val="00B050"/>
                </a:solidFill>
                <a:cs typeface="B Nazanin" panose="00000400000000000000" pitchFamily="2" charset="-78"/>
              </a:rPr>
              <a:t> </a:t>
            </a:r>
            <a:r>
              <a:rPr lang="fa-IR" sz="2000" dirty="0" smtClean="0">
                <a:solidFill>
                  <a:srgbClr val="00B050"/>
                </a:solidFill>
                <a:cs typeface="B Nazanin" panose="00000400000000000000" pitchFamily="2" charset="-78"/>
              </a:rPr>
              <a:t>پلیمر............................................................................................................................. </a:t>
            </a:r>
            <a:r>
              <a:rPr lang="fa-IR" sz="2000" dirty="0" smtClean="0">
                <a:solidFill>
                  <a:srgbClr val="FF0000"/>
                </a:solidFill>
                <a:cs typeface="B Nazanin" panose="00000400000000000000" pitchFamily="2" charset="-78"/>
              </a:rPr>
              <a:t>(16)</a:t>
            </a:r>
            <a:endParaRPr lang="en-US" sz="2000" dirty="0">
              <a:solidFill>
                <a:srgbClr val="FF0000"/>
              </a:solidFill>
              <a:cs typeface="B Nazanin" panose="00000400000000000000" pitchFamily="2" charset="-78"/>
            </a:endParaRPr>
          </a:p>
          <a:p>
            <a:pPr algn="r">
              <a:lnSpc>
                <a:spcPct val="150000"/>
              </a:lnSpc>
            </a:pPr>
            <a:r>
              <a:rPr lang="fa-IR" sz="2000" dirty="0" smtClean="0">
                <a:solidFill>
                  <a:srgbClr val="00B050"/>
                </a:solidFill>
                <a:cs typeface="B Nazanin" panose="00000400000000000000" pitchFamily="2" charset="-78"/>
              </a:rPr>
              <a:t>5- پلیمر در بتن.............................................................................................................................</a:t>
            </a:r>
            <a:r>
              <a:rPr lang="fa-IR" sz="2000" dirty="0" smtClean="0">
                <a:solidFill>
                  <a:srgbClr val="FF0000"/>
                </a:solidFill>
                <a:cs typeface="B Nazanin" panose="00000400000000000000" pitchFamily="2" charset="-78"/>
              </a:rPr>
              <a:t> (17)</a:t>
            </a:r>
          </a:p>
          <a:p>
            <a:pPr algn="r">
              <a:lnSpc>
                <a:spcPct val="150000"/>
              </a:lnSpc>
            </a:pPr>
            <a:r>
              <a:rPr lang="fa-IR" sz="2000" dirty="0" smtClean="0">
                <a:solidFill>
                  <a:srgbClr val="00B050"/>
                </a:solidFill>
                <a:cs typeface="B Nazanin" panose="00000400000000000000" pitchFamily="2" charset="-78"/>
              </a:rPr>
              <a:t>1-5- پت.......................................................................................................................................... </a:t>
            </a:r>
            <a:r>
              <a:rPr lang="fa-IR" sz="2000" dirty="0" smtClean="0">
                <a:solidFill>
                  <a:srgbClr val="FF0000"/>
                </a:solidFill>
                <a:cs typeface="B Nazanin" panose="00000400000000000000" pitchFamily="2" charset="-78"/>
              </a:rPr>
              <a:t>(18)</a:t>
            </a:r>
          </a:p>
          <a:p>
            <a:pPr algn="r">
              <a:lnSpc>
                <a:spcPct val="150000"/>
              </a:lnSpc>
            </a:pPr>
            <a:r>
              <a:rPr lang="fa-IR" sz="2000" dirty="0" smtClean="0">
                <a:solidFill>
                  <a:srgbClr val="00B050"/>
                </a:solidFill>
                <a:cs typeface="B Nazanin" panose="00000400000000000000" pitchFamily="2" charset="-78"/>
              </a:rPr>
              <a:t>2-5- </a:t>
            </a:r>
            <a:r>
              <a:rPr lang="fa-IR" sz="20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مزایا........................................................................................................................................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(19)</a:t>
            </a:r>
            <a:endParaRPr lang="fa-IR" sz="2000" dirty="0">
              <a:solidFill>
                <a:srgbClr val="FF0000"/>
              </a:solidFill>
            </a:endParaRPr>
          </a:p>
          <a:p>
            <a:pPr algn="r">
              <a:lnSpc>
                <a:spcPct val="150000"/>
              </a:lnSpc>
            </a:pPr>
            <a:r>
              <a:rPr lang="fa-IR" sz="2000" dirty="0" smtClean="0">
                <a:solidFill>
                  <a:srgbClr val="00B050"/>
                </a:solidFill>
                <a:cs typeface="B Nazanin" panose="00000400000000000000" pitchFamily="2" charset="-78"/>
              </a:rPr>
              <a:t>3-5- کاربردها ............................................................................................................................... </a:t>
            </a:r>
            <a:r>
              <a:rPr lang="fa-IR" sz="2000" dirty="0" smtClean="0">
                <a:solidFill>
                  <a:srgbClr val="FF0000"/>
                </a:solidFill>
                <a:cs typeface="B Nazanin" panose="00000400000000000000" pitchFamily="2" charset="-78"/>
              </a:rPr>
              <a:t>(20)</a:t>
            </a:r>
            <a:endParaRPr lang="fa-IR" sz="2000" dirty="0">
              <a:solidFill>
                <a:srgbClr val="00B050"/>
              </a:solidFill>
              <a:cs typeface="B Nazanin" panose="00000400000000000000" pitchFamily="2" charset="-78"/>
            </a:endParaRPr>
          </a:p>
          <a:p>
            <a:pPr algn="r">
              <a:lnSpc>
                <a:spcPct val="150000"/>
              </a:lnSpc>
            </a:pPr>
            <a:r>
              <a:rPr lang="fa-IR" sz="2000" dirty="0" smtClean="0">
                <a:solidFill>
                  <a:srgbClr val="00B050"/>
                </a:solidFill>
                <a:cs typeface="B Nazanin" panose="00000400000000000000" pitchFamily="2" charset="-78"/>
              </a:rPr>
              <a:t>6- نتیجه گیری.............................................................................................................................. </a:t>
            </a:r>
            <a:r>
              <a:rPr lang="fa-IR" sz="2000" dirty="0" smtClean="0">
                <a:solidFill>
                  <a:srgbClr val="FF0000"/>
                </a:solidFill>
                <a:cs typeface="B Nazanin" panose="00000400000000000000" pitchFamily="2" charset="-78"/>
              </a:rPr>
              <a:t>(35)</a:t>
            </a:r>
            <a:endParaRPr lang="fa-IR" sz="2000" dirty="0">
              <a:solidFill>
                <a:srgbClr val="00B050"/>
              </a:solidFill>
              <a:cs typeface="B Nazanin" panose="00000400000000000000" pitchFamily="2" charset="-78"/>
            </a:endParaRPr>
          </a:p>
          <a:p>
            <a:pPr algn="r">
              <a:lnSpc>
                <a:spcPct val="150000"/>
              </a:lnSpc>
            </a:pPr>
            <a:r>
              <a:rPr lang="fa-IR" sz="2000" dirty="0" smtClean="0">
                <a:solidFill>
                  <a:srgbClr val="00B050"/>
                </a:solidFill>
                <a:cs typeface="B Nazanin" panose="00000400000000000000" pitchFamily="2" charset="-78"/>
              </a:rPr>
              <a:t>7- منابع</a:t>
            </a:r>
            <a:r>
              <a:rPr lang="fa-IR" sz="2000" dirty="0">
                <a:solidFill>
                  <a:srgbClr val="00B050"/>
                </a:solidFill>
                <a:cs typeface="B Nazanin" panose="00000400000000000000" pitchFamily="2" charset="-78"/>
              </a:rPr>
              <a:t> </a:t>
            </a:r>
            <a:r>
              <a:rPr lang="fa-IR" sz="2000" dirty="0" smtClean="0">
                <a:solidFill>
                  <a:srgbClr val="00B050"/>
                </a:solidFill>
                <a:cs typeface="B Nazanin" panose="00000400000000000000" pitchFamily="2" charset="-78"/>
              </a:rPr>
              <a:t>.......................................................................................................................................... </a:t>
            </a:r>
            <a:r>
              <a:rPr lang="fa-IR" sz="2000" dirty="0" smtClean="0">
                <a:solidFill>
                  <a:srgbClr val="FF0000"/>
                </a:solidFill>
                <a:cs typeface="B Nazanin" panose="00000400000000000000" pitchFamily="2" charset="-78"/>
              </a:rPr>
              <a:t>(39)</a:t>
            </a:r>
            <a:endParaRPr lang="fa-IR" sz="2000" dirty="0">
              <a:solidFill>
                <a:srgbClr val="00B050"/>
              </a:solidFill>
              <a:cs typeface="B Nazanin" panose="00000400000000000000" pitchFamily="2" charset="-78"/>
            </a:endParaRPr>
          </a:p>
        </p:txBody>
      </p:sp>
      <p:sp>
        <p:nvSpPr>
          <p:cNvPr id="20" name="Title 1"/>
          <p:cNvSpPr txBox="1">
            <a:spLocks/>
          </p:cNvSpPr>
          <p:nvPr/>
        </p:nvSpPr>
        <p:spPr>
          <a:xfrm>
            <a:off x="4370042" y="501230"/>
            <a:ext cx="1279518" cy="488006"/>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fa-IR" sz="2200" b="1" dirty="0" smtClean="0">
                <a:solidFill>
                  <a:srgbClr val="00B050"/>
                </a:solidFill>
                <a:cs typeface="B Nazanin" panose="00000400000000000000" pitchFamily="2" charset="-78"/>
              </a:rPr>
              <a:t>فهرست</a:t>
            </a:r>
            <a:endParaRPr lang="fa-IR" sz="2200" b="1" dirty="0">
              <a:solidFill>
                <a:srgbClr val="00B050"/>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695B5B37-FC00-4103-AE22-753B501E5D2B}" type="slidenum">
              <a:rPr lang="fa-IR" smtClean="0"/>
              <a:pPr/>
              <a:t>2</a:t>
            </a:fld>
            <a:endParaRPr lang="fa-IR"/>
          </a:p>
        </p:txBody>
      </p:sp>
    </p:spTree>
    <p:extLst>
      <p:ext uri="{BB962C8B-B14F-4D97-AF65-F5344CB8AC3E}">
        <p14:creationId xmlns:p14="http://schemas.microsoft.com/office/powerpoint/2010/main" val="138949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6507" y="526974"/>
            <a:ext cx="7772400" cy="473134"/>
          </a:xfrm>
        </p:spPr>
        <p:txBody>
          <a:bodyPr>
            <a:noAutofit/>
          </a:bodyPr>
          <a:lstStyle/>
          <a:p>
            <a:pPr algn="r">
              <a:lnSpc>
                <a:spcPct val="107000"/>
              </a:lnSpc>
              <a:spcAft>
                <a:spcPts val="800"/>
              </a:spcAft>
            </a:pPr>
            <a:r>
              <a:rPr lang="fa-IR" sz="24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1. مقدمه </a:t>
            </a:r>
            <a:endParaRPr lang="fa-IR" sz="2400" i="1" dirty="0">
              <a:solidFill>
                <a:schemeClr val="tx2"/>
              </a:solidFill>
            </a:endParaRPr>
          </a:p>
        </p:txBody>
      </p:sp>
      <p:sp>
        <p:nvSpPr>
          <p:cNvPr id="20" name="Title 2"/>
          <p:cNvSpPr txBox="1">
            <a:spLocks/>
          </p:cNvSpPr>
          <p:nvPr/>
        </p:nvSpPr>
        <p:spPr>
          <a:xfrm>
            <a:off x="126507" y="7488975"/>
            <a:ext cx="6143109" cy="290415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07000"/>
              </a:lnSpc>
              <a:spcAft>
                <a:spcPts val="800"/>
              </a:spcAft>
            </a:pPr>
            <a:endParaRPr lang="fa-IR" sz="2200" dirty="0"/>
          </a:p>
        </p:txBody>
      </p:sp>
      <p:sp>
        <p:nvSpPr>
          <p:cNvPr id="7" name="Rectangle 6"/>
          <p:cNvSpPr/>
          <p:nvPr/>
        </p:nvSpPr>
        <p:spPr>
          <a:xfrm>
            <a:off x="1616888" y="1098478"/>
            <a:ext cx="6609280" cy="4708981"/>
          </a:xfrm>
          <a:prstGeom prst="rect">
            <a:avLst/>
          </a:prstGeom>
        </p:spPr>
        <p:txBody>
          <a:bodyPr wrap="square">
            <a:spAutoFit/>
          </a:bodyPr>
          <a:lstStyle/>
          <a:p>
            <a:pPr lvl="0" algn="just">
              <a:lnSpc>
                <a:spcPct val="150000"/>
              </a:lnSpc>
              <a:buClr>
                <a:srgbClr val="00B0F0"/>
              </a:buClr>
            </a:pP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در عصری که با بحران انرژی و آلودگی‎های زیست محيطی روبرو هستيم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توسعه پایدار </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یکی از اهداف و ارکان اصلی رسيدن به جهانی بدون آلودگی‎های زیست محيطی و بدون تخریب منابع طبيعی است. رعایت و حفظ اصول توسعه پایدار برای تمامی انسان‎ها ضروری است و این قائده برای مهندسين نيز مستثنی نمی‌باشد. در صنعت ساخت‎وساز،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بتن</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یکی از پرکاربردترین مصالح است و ماده اصلی تشکيل‎دهنده آن یعنی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سيمان</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برای توليد، مقادیر بسيار زیادی از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دی‎اکسيدکربن </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را در اتمسفر زمين رها می‎کند. همچنين برای تهيه </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سنگدانه‎های </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مصرفی در بتن مقادیر زیادی از منابع طبيعی دستخوش تخریب شده‎اند. پس بدیهی است که ما نمی‎توانيم ساخت و سازی پایدار بدون اعمال تغييراتی در تکنولوژی بتن و تبدیل آن به</a:t>
            </a:r>
            <a:r>
              <a:rPr lang="fa-IR" sz="20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بتن سبز </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داشته باشيم.</a:t>
            </a:r>
          </a:p>
        </p:txBody>
      </p:sp>
      <p:sp>
        <p:nvSpPr>
          <p:cNvPr id="2" name="Slide Number Placeholder 1"/>
          <p:cNvSpPr>
            <a:spLocks noGrp="1"/>
          </p:cNvSpPr>
          <p:nvPr>
            <p:ph type="sldNum" sz="quarter" idx="12"/>
          </p:nvPr>
        </p:nvSpPr>
        <p:spPr/>
        <p:txBody>
          <a:bodyPr/>
          <a:lstStyle/>
          <a:p>
            <a:fld id="{695B5B37-FC00-4103-AE22-753B501E5D2B}" type="slidenum">
              <a:rPr lang="fa-IR" smtClean="0"/>
              <a:pPr/>
              <a:t>3</a:t>
            </a:fld>
            <a:endParaRPr lang="fa-IR"/>
          </a:p>
        </p:txBody>
      </p:sp>
    </p:spTree>
    <p:extLst>
      <p:ext uri="{BB962C8B-B14F-4D97-AF65-F5344CB8AC3E}">
        <p14:creationId xmlns:p14="http://schemas.microsoft.com/office/powerpoint/2010/main" val="366253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6181" y="578770"/>
            <a:ext cx="7772400" cy="399614"/>
          </a:xfrm>
        </p:spPr>
        <p:txBody>
          <a:bodyPr>
            <a:noAutofit/>
          </a:bodyPr>
          <a:lstStyle/>
          <a:p>
            <a:pPr algn="r">
              <a:lnSpc>
                <a:spcPct val="107000"/>
              </a:lnSpc>
              <a:spcAft>
                <a:spcPts val="800"/>
              </a:spcAft>
            </a:pPr>
            <a:r>
              <a:rPr lang="fa-IR" sz="24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2. تعریف</a:t>
            </a:r>
            <a:endParaRPr lang="fa-IR" sz="2400" dirty="0">
              <a:solidFill>
                <a:srgbClr val="00B050"/>
              </a:solidFill>
            </a:endParaRPr>
          </a:p>
        </p:txBody>
      </p:sp>
      <p:sp>
        <p:nvSpPr>
          <p:cNvPr id="2" name="Rectangle 1"/>
          <p:cNvSpPr/>
          <p:nvPr/>
        </p:nvSpPr>
        <p:spPr>
          <a:xfrm>
            <a:off x="1531265" y="1056434"/>
            <a:ext cx="6757315" cy="3323987"/>
          </a:xfrm>
          <a:prstGeom prst="rect">
            <a:avLst/>
          </a:prstGeom>
        </p:spPr>
        <p:txBody>
          <a:bodyPr wrap="square">
            <a:spAutoFit/>
          </a:bodyPr>
          <a:lstStyle/>
          <a:p>
            <a:pPr algn="just">
              <a:spcBef>
                <a:spcPts val="600"/>
              </a:spcBef>
            </a:pPr>
            <a:r>
              <a:rPr lang="fa-IR" sz="2000" dirty="0">
                <a:cs typeface="B Nazanin" panose="00000400000000000000" pitchFamily="2" charset="-78"/>
              </a:rPr>
              <a:t>منظور از </a:t>
            </a:r>
            <a:r>
              <a:rPr lang="fa-IR" sz="2000" b="1" dirty="0">
                <a:solidFill>
                  <a:srgbClr val="FF0000"/>
                </a:solidFill>
                <a:cs typeface="B Nazanin" panose="00000400000000000000" pitchFamily="2" charset="-78"/>
              </a:rPr>
              <a:t>بتن سبز </a:t>
            </a:r>
            <a:r>
              <a:rPr lang="fa-IR" sz="2000" dirty="0">
                <a:cs typeface="B Nazanin" panose="00000400000000000000" pitchFamily="2" charset="-78"/>
              </a:rPr>
              <a:t>بتنی با رنگ سبز </a:t>
            </a:r>
            <a:r>
              <a:rPr lang="fa-IR" sz="2000" dirty="0" smtClean="0">
                <a:cs typeface="B Nazanin" panose="00000400000000000000" pitchFamily="2" charset="-78"/>
              </a:rPr>
              <a:t>نيست </a:t>
            </a:r>
            <a:r>
              <a:rPr lang="fa-IR" sz="2000" dirty="0">
                <a:cs typeface="B Nazanin" panose="00000400000000000000" pitchFamily="2" charset="-78"/>
              </a:rPr>
              <a:t>بلکه مفهوم </a:t>
            </a:r>
            <a:r>
              <a:rPr lang="fa-IR" sz="2000" dirty="0" smtClean="0">
                <a:cs typeface="B Nazanin" panose="00000400000000000000" pitchFamily="2" charset="-78"/>
              </a:rPr>
              <a:t>سبز: </a:t>
            </a:r>
            <a:r>
              <a:rPr lang="fa-IR" sz="2000" dirty="0">
                <a:solidFill>
                  <a:srgbClr val="FF0000"/>
                </a:solidFill>
                <a:cs typeface="B Nazanin" panose="00000400000000000000" pitchFamily="2" charset="-78"/>
              </a:rPr>
              <a:t>تفکر </a:t>
            </a:r>
            <a:r>
              <a:rPr lang="fa-IR" sz="2000" dirty="0" smtClean="0">
                <a:solidFill>
                  <a:srgbClr val="FF0000"/>
                </a:solidFill>
                <a:cs typeface="B Nazanin" panose="00000400000000000000" pitchFamily="2" charset="-78"/>
              </a:rPr>
              <a:t>در طراحی </a:t>
            </a:r>
            <a:r>
              <a:rPr lang="fa-IR" sz="2000" dirty="0">
                <a:cs typeface="B Nazanin" panose="00000400000000000000" pitchFamily="2" charset="-78"/>
              </a:rPr>
              <a:t>و</a:t>
            </a:r>
            <a:r>
              <a:rPr lang="fa-IR" sz="2000" dirty="0">
                <a:solidFill>
                  <a:srgbClr val="FF0000"/>
                </a:solidFill>
                <a:cs typeface="B Nazanin" panose="00000400000000000000" pitchFamily="2" charset="-78"/>
              </a:rPr>
              <a:t> مخلوط بتن با استفاده از مواد خام سازگار با </a:t>
            </a:r>
            <a:r>
              <a:rPr lang="fa-IR" sz="2000" dirty="0" smtClean="0">
                <a:solidFill>
                  <a:srgbClr val="FF0000"/>
                </a:solidFill>
                <a:cs typeface="B Nazanin" panose="00000400000000000000" pitchFamily="2" charset="-78"/>
              </a:rPr>
              <a:t>محيط زیست </a:t>
            </a:r>
            <a:r>
              <a:rPr lang="fa-IR" sz="2000" dirty="0" smtClean="0">
                <a:cs typeface="B Nazanin" panose="00000400000000000000" pitchFamily="2" charset="-78"/>
              </a:rPr>
              <a:t>است</a:t>
            </a:r>
            <a:r>
              <a:rPr lang="fa-IR" sz="2000" dirty="0">
                <a:cs typeface="B Nazanin" panose="00000400000000000000" pitchFamily="2" charset="-78"/>
              </a:rPr>
              <a:t>. بتن سبز در حقيقت نوعی از بتن است که از </a:t>
            </a:r>
            <a:r>
              <a:rPr lang="fa-IR" sz="2000" dirty="0">
                <a:solidFill>
                  <a:srgbClr val="FF0000"/>
                </a:solidFill>
                <a:cs typeface="B Nazanin" panose="00000400000000000000" pitchFamily="2" charset="-78"/>
              </a:rPr>
              <a:t>مواد بازیافتی </a:t>
            </a:r>
            <a:r>
              <a:rPr lang="fa-IR" sz="2000" dirty="0">
                <a:cs typeface="B Nazanin" panose="00000400000000000000" pitchFamily="2" charset="-78"/>
              </a:rPr>
              <a:t>و در نتيجه با رویکرد </a:t>
            </a:r>
            <a:r>
              <a:rPr lang="fa-IR" sz="2000" dirty="0">
                <a:solidFill>
                  <a:srgbClr val="FF0000"/>
                </a:solidFill>
                <a:cs typeface="B Nazanin" panose="00000400000000000000" pitchFamily="2" charset="-78"/>
              </a:rPr>
              <a:t>حفظ طبيعت </a:t>
            </a:r>
            <a:r>
              <a:rPr lang="fa-IR" sz="2000" dirty="0" smtClean="0">
                <a:cs typeface="B Nazanin" panose="00000400000000000000" pitchFamily="2" charset="-78"/>
              </a:rPr>
              <a:t>و </a:t>
            </a:r>
            <a:r>
              <a:rPr lang="fa-IR" sz="2000" dirty="0" smtClean="0">
                <a:solidFill>
                  <a:srgbClr val="FF0000"/>
                </a:solidFill>
                <a:cs typeface="B Nazanin" panose="00000400000000000000" pitchFamily="2" charset="-78"/>
              </a:rPr>
              <a:t>مصرف </a:t>
            </a:r>
            <a:r>
              <a:rPr lang="fa-IR" sz="2000" dirty="0">
                <a:solidFill>
                  <a:srgbClr val="FF0000"/>
                </a:solidFill>
                <a:cs typeface="B Nazanin" panose="00000400000000000000" pitchFamily="2" charset="-78"/>
              </a:rPr>
              <a:t>انرژی کمتر </a:t>
            </a:r>
            <a:r>
              <a:rPr lang="fa-IR" sz="2000" dirty="0">
                <a:cs typeface="B Nazanin" panose="00000400000000000000" pitchFamily="2" charset="-78"/>
              </a:rPr>
              <a:t>توليد </a:t>
            </a:r>
            <a:r>
              <a:rPr lang="fa-IR" sz="2000" dirty="0" smtClean="0">
                <a:cs typeface="B Nazanin" panose="00000400000000000000" pitchFamily="2" charset="-78"/>
              </a:rPr>
              <a:t>می‌شود</a:t>
            </a:r>
            <a:r>
              <a:rPr lang="fa-IR" sz="2000" dirty="0">
                <a:cs typeface="B Nazanin" panose="00000400000000000000" pitchFamily="2" charset="-78"/>
              </a:rPr>
              <a:t>. </a:t>
            </a:r>
            <a:endParaRPr lang="fa-IR" sz="2000" dirty="0" smtClean="0">
              <a:cs typeface="B Nazanin" panose="00000400000000000000" pitchFamily="2" charset="-78"/>
            </a:endParaRPr>
          </a:p>
          <a:p>
            <a:pPr algn="just">
              <a:spcBef>
                <a:spcPts val="600"/>
              </a:spcBef>
            </a:pPr>
            <a:r>
              <a:rPr lang="fa-IR" sz="2000" dirty="0" smtClean="0">
                <a:cs typeface="B Nazanin" panose="00000400000000000000" pitchFamily="2" charset="-78"/>
              </a:rPr>
              <a:t>هر </a:t>
            </a:r>
            <a:r>
              <a:rPr lang="fa-IR" sz="2000" dirty="0">
                <a:cs typeface="B Nazanin" panose="00000400000000000000" pitchFamily="2" charset="-78"/>
              </a:rPr>
              <a:t>زیرساخت طراحی و ساخت در رویکرد توسعه پایدار استفاده از </a:t>
            </a:r>
            <a:r>
              <a:rPr lang="fa-IR" sz="2000" dirty="0">
                <a:solidFill>
                  <a:srgbClr val="FF0000"/>
                </a:solidFill>
                <a:cs typeface="B Nazanin" panose="00000400000000000000" pitchFamily="2" charset="-78"/>
              </a:rPr>
              <a:t>منابع طبيعی </a:t>
            </a:r>
            <a:r>
              <a:rPr lang="fa-IR" sz="2000" dirty="0">
                <a:cs typeface="B Nazanin" panose="00000400000000000000" pitchFamily="2" charset="-78"/>
              </a:rPr>
              <a:t>را به </a:t>
            </a:r>
            <a:r>
              <a:rPr lang="fa-IR" sz="2000" dirty="0">
                <a:solidFill>
                  <a:srgbClr val="FF0000"/>
                </a:solidFill>
                <a:cs typeface="B Nazanin" panose="00000400000000000000" pitchFamily="2" charset="-78"/>
              </a:rPr>
              <a:t>حداقل</a:t>
            </a:r>
            <a:r>
              <a:rPr lang="fa-IR" sz="2000" dirty="0">
                <a:cs typeface="B Nazanin" panose="00000400000000000000" pitchFamily="2" charset="-78"/>
              </a:rPr>
              <a:t> </a:t>
            </a:r>
            <a:r>
              <a:rPr lang="fa-IR" sz="2000" dirty="0" smtClean="0">
                <a:cs typeface="B Nazanin" panose="00000400000000000000" pitchFamily="2" charset="-78"/>
              </a:rPr>
              <a:t>می‌رساند </a:t>
            </a:r>
            <a:r>
              <a:rPr lang="fa-IR" sz="2000" dirty="0">
                <a:cs typeface="B Nazanin" panose="00000400000000000000" pitchFamily="2" charset="-78"/>
              </a:rPr>
              <a:t>که در این راه بتن </a:t>
            </a:r>
            <a:r>
              <a:rPr lang="fa-IR" sz="2000" dirty="0" smtClean="0">
                <a:cs typeface="B Nazanin" panose="00000400000000000000" pitchFamily="2" charset="-78"/>
              </a:rPr>
              <a:t>سبز نقش </a:t>
            </a:r>
            <a:r>
              <a:rPr lang="fa-IR" sz="2000" dirty="0">
                <a:cs typeface="B Nazanin" panose="00000400000000000000" pitchFamily="2" charset="-78"/>
              </a:rPr>
              <a:t>مهمی را ایفا </a:t>
            </a:r>
            <a:r>
              <a:rPr lang="fa-IR" sz="2000" dirty="0" smtClean="0">
                <a:cs typeface="B Nazanin" panose="00000400000000000000" pitchFamily="2" charset="-78"/>
              </a:rPr>
              <a:t>می‌کند</a:t>
            </a:r>
            <a:r>
              <a:rPr lang="fa-IR" sz="2000" dirty="0">
                <a:cs typeface="B Nazanin" panose="00000400000000000000" pitchFamily="2" charset="-78"/>
              </a:rPr>
              <a:t>. فواید زیست محيطی بتن سبز باعث محبوبيت آن در ساخت و ساز جهان گشته و در این </a:t>
            </a:r>
            <a:r>
              <a:rPr lang="fa-IR" sz="2000" dirty="0" smtClean="0">
                <a:cs typeface="B Nazanin" panose="00000400000000000000" pitchFamily="2" charset="-78"/>
              </a:rPr>
              <a:t>شرایط بحران </a:t>
            </a:r>
            <a:r>
              <a:rPr lang="fa-IR" sz="2000" dirty="0">
                <a:cs typeface="B Nazanin" panose="00000400000000000000" pitchFamily="2" charset="-78"/>
              </a:rPr>
              <a:t>منابع طبيعی یک معجزه برای آیندگان به شمار می آید</a:t>
            </a:r>
            <a:r>
              <a:rPr lang="fa-IR" sz="2000" dirty="0" smtClean="0">
                <a:cs typeface="B Nazanin" panose="00000400000000000000" pitchFamily="2" charset="-78"/>
              </a:rPr>
              <a:t>.</a:t>
            </a:r>
          </a:p>
          <a:p>
            <a:pPr algn="just">
              <a:spcBef>
                <a:spcPts val="600"/>
              </a:spcBef>
            </a:pPr>
            <a:r>
              <a:rPr lang="fa-IR" sz="2000" b="1" dirty="0">
                <a:solidFill>
                  <a:srgbClr val="FF0000"/>
                </a:solidFill>
                <a:cs typeface="B Nazanin" panose="00000400000000000000" pitchFamily="2" charset="-78"/>
              </a:rPr>
              <a:t>بتن سبز </a:t>
            </a:r>
            <a:r>
              <a:rPr lang="fa-IR" sz="2000" dirty="0">
                <a:cs typeface="B Nazanin" panose="00000400000000000000" pitchFamily="2" charset="-78"/>
              </a:rPr>
              <a:t>در حقيقت نوعی از بتن است که از </a:t>
            </a:r>
            <a:r>
              <a:rPr lang="fa-IR" sz="2000" dirty="0">
                <a:solidFill>
                  <a:srgbClr val="FF0000"/>
                </a:solidFill>
                <a:cs typeface="B Nazanin" panose="00000400000000000000" pitchFamily="2" charset="-78"/>
              </a:rPr>
              <a:t>مواد بازیافتی </a:t>
            </a:r>
            <a:r>
              <a:rPr lang="fa-IR" sz="2000" dirty="0">
                <a:cs typeface="B Nazanin" panose="00000400000000000000" pitchFamily="2" charset="-78"/>
              </a:rPr>
              <a:t>و در نتيجه با رویکرد حفظ طبيعت و مصرف انرژی کمتر توليد می شود</a:t>
            </a:r>
            <a:r>
              <a:rPr lang="fa-IR" sz="2000" dirty="0" smtClean="0">
                <a:cs typeface="B Nazanin" panose="00000400000000000000" pitchFamily="2" charset="-78"/>
              </a:rPr>
              <a:t>.</a:t>
            </a:r>
            <a:endParaRPr lang="fa-IR" sz="2000" dirty="0">
              <a:cs typeface="B Nazanin" panose="00000400000000000000" pitchFamily="2" charset="-78"/>
            </a:endParaRPr>
          </a:p>
        </p:txBody>
      </p:sp>
      <p:pic>
        <p:nvPicPr>
          <p:cNvPr id="7" name="Picture 6"/>
          <p:cNvPicPr>
            <a:picLocks noChangeAspect="1"/>
          </p:cNvPicPr>
          <p:nvPr/>
        </p:nvPicPr>
        <p:blipFill>
          <a:blip r:embed="rId3"/>
          <a:stretch>
            <a:fillRect/>
          </a:stretch>
        </p:blipFill>
        <p:spPr>
          <a:xfrm>
            <a:off x="295349" y="4380421"/>
            <a:ext cx="3990858" cy="2222016"/>
          </a:xfrm>
          <a:prstGeom prst="rect">
            <a:avLst/>
          </a:prstGeom>
        </p:spPr>
      </p:pic>
      <p:sp>
        <p:nvSpPr>
          <p:cNvPr id="17" name="Rectangle 16"/>
          <p:cNvSpPr/>
          <p:nvPr/>
        </p:nvSpPr>
        <p:spPr>
          <a:xfrm>
            <a:off x="4139952" y="5080368"/>
            <a:ext cx="2868169" cy="822122"/>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1">
              <a:lnSpc>
                <a:spcPct val="150000"/>
              </a:lnSpc>
            </a:pPr>
            <a:r>
              <a:rPr lang="fa-IR" sz="1600" dirty="0" smtClean="0">
                <a:solidFill>
                  <a:schemeClr val="bg1"/>
                </a:solidFill>
                <a:latin typeface="Comic Sans MS" panose="030F0702030302020204" pitchFamily="66" charset="0"/>
                <a:cs typeface="B Nazanin" panose="00000400000000000000" pitchFamily="2" charset="-78"/>
              </a:rPr>
              <a:t>شکل1: ساختمان </a:t>
            </a:r>
            <a:r>
              <a:rPr lang="en-US" sz="1600" dirty="0" smtClean="0">
                <a:solidFill>
                  <a:schemeClr val="bg1"/>
                </a:solidFill>
                <a:latin typeface="Times New Roman" panose="02020603050405020304" pitchFamily="18" charset="0"/>
                <a:cs typeface="Times New Roman" panose="02020603050405020304" pitchFamily="18" charset="0"/>
              </a:rPr>
              <a:t>TCI</a:t>
            </a:r>
            <a:r>
              <a:rPr lang="fa-IR" sz="1600" dirty="0" smtClean="0">
                <a:solidFill>
                  <a:schemeClr val="bg1"/>
                </a:solidFill>
                <a:latin typeface="Comic Sans MS" panose="030F0702030302020204" pitchFamily="66" charset="0"/>
                <a:cs typeface="B Nazanin" panose="00000400000000000000" pitchFamily="2" charset="-78"/>
              </a:rPr>
              <a:t> پایدارترین ساختمان تجاری جهان(دبی)</a:t>
            </a:r>
            <a:endParaRPr lang="en-US" sz="1600" dirty="0">
              <a:solidFill>
                <a:schemeClr val="bg1"/>
              </a:solidFill>
              <a:latin typeface="Comic Sans MS" panose="030F0702030302020204" pitchFamily="66" charset="0"/>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695B5B37-FC00-4103-AE22-753B501E5D2B}" type="slidenum">
              <a:rPr lang="fa-IR" smtClean="0"/>
              <a:pPr/>
              <a:t>4</a:t>
            </a:fld>
            <a:endParaRPr lang="fa-IR"/>
          </a:p>
        </p:txBody>
      </p:sp>
    </p:spTree>
    <p:extLst>
      <p:ext uri="{BB962C8B-B14F-4D97-AF65-F5344CB8AC3E}">
        <p14:creationId xmlns:p14="http://schemas.microsoft.com/office/powerpoint/2010/main" val="149427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2625" y="563011"/>
            <a:ext cx="7772400" cy="391759"/>
          </a:xfrm>
        </p:spPr>
        <p:txBody>
          <a:bodyPr>
            <a:noAutofit/>
          </a:bodyPr>
          <a:lstStyle/>
          <a:p>
            <a:pPr algn="r">
              <a:lnSpc>
                <a:spcPct val="107000"/>
              </a:lnSpc>
              <a:spcAft>
                <a:spcPts val="800"/>
              </a:spcAft>
            </a:pPr>
            <a:r>
              <a:rPr lang="fa-IR" sz="24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3. بتن سبز</a:t>
            </a:r>
            <a:endPar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endParaRPr>
          </a:p>
        </p:txBody>
      </p:sp>
      <p:sp>
        <p:nvSpPr>
          <p:cNvPr id="20" name="Title 2"/>
          <p:cNvSpPr txBox="1">
            <a:spLocks/>
          </p:cNvSpPr>
          <p:nvPr/>
        </p:nvSpPr>
        <p:spPr>
          <a:xfrm>
            <a:off x="-158190" y="1333483"/>
            <a:ext cx="7772400" cy="391221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07000"/>
              </a:lnSpc>
              <a:spcAft>
                <a:spcPts val="800"/>
              </a:spcAft>
            </a:pPr>
            <a:endParaRPr lang="fa-IR" sz="2200" dirty="0"/>
          </a:p>
        </p:txBody>
      </p:sp>
      <p:sp>
        <p:nvSpPr>
          <p:cNvPr id="8" name="Rectangle 7"/>
          <p:cNvSpPr/>
          <p:nvPr/>
        </p:nvSpPr>
        <p:spPr>
          <a:xfrm>
            <a:off x="1195479" y="1081008"/>
            <a:ext cx="7359546" cy="1738938"/>
          </a:xfrm>
          <a:prstGeom prst="rect">
            <a:avLst/>
          </a:prstGeom>
        </p:spPr>
        <p:txBody>
          <a:bodyPr wrap="square">
            <a:spAutoFit/>
          </a:bodyPr>
          <a:lstStyle/>
          <a:p>
            <a:pPr algn="just">
              <a:spcBef>
                <a:spcPts val="600"/>
              </a:spcBef>
            </a:pPr>
            <a:r>
              <a:rPr lang="fa-IR" sz="2200" b="1" dirty="0" smtClean="0">
                <a:solidFill>
                  <a:srgbClr val="C00000"/>
                </a:solidFill>
                <a:cs typeface="B Nazanin" panose="00000400000000000000" pitchFamily="2" charset="-78"/>
              </a:rPr>
              <a:t>1-3- بتن </a:t>
            </a:r>
            <a:r>
              <a:rPr lang="fa-IR" sz="2200" b="1" dirty="0">
                <a:solidFill>
                  <a:srgbClr val="C00000"/>
                </a:solidFill>
                <a:cs typeface="B Nazanin" panose="00000400000000000000" pitchFamily="2" charset="-78"/>
              </a:rPr>
              <a:t>سبز راهی برای ساخت و ساز پایدار</a:t>
            </a:r>
          </a:p>
          <a:p>
            <a:pPr algn="just">
              <a:spcBef>
                <a:spcPts val="600"/>
              </a:spcBef>
            </a:pPr>
            <a:r>
              <a:rPr lang="fa-IR" sz="2000" dirty="0">
                <a:cs typeface="B Nazanin" panose="00000400000000000000" pitchFamily="2" charset="-78"/>
              </a:rPr>
              <a:t>بتن معمولی با مزایای شناخته شده </a:t>
            </a:r>
            <a:r>
              <a:rPr lang="fa-IR" sz="2000" dirty="0" smtClean="0">
                <a:cs typeface="B Nazanin" panose="00000400000000000000" pitchFamily="2" charset="-78"/>
              </a:rPr>
              <a:t>فراوان، </a:t>
            </a:r>
            <a:r>
              <a:rPr lang="fa-IR" sz="2000" dirty="0">
                <a:cs typeface="B Nazanin" panose="00000400000000000000" pitchFamily="2" charset="-78"/>
              </a:rPr>
              <a:t>محبوبيت زیادی در صنعت ساخت و ساز دارد اما این </a:t>
            </a:r>
            <a:r>
              <a:rPr lang="fa-IR" sz="2000" dirty="0" smtClean="0">
                <a:cs typeface="B Nazanin" panose="00000400000000000000" pitchFamily="2" charset="-78"/>
              </a:rPr>
              <a:t>کاربردهای </a:t>
            </a:r>
            <a:r>
              <a:rPr lang="fa-IR" sz="2000" dirty="0">
                <a:cs typeface="B Nazanin" panose="00000400000000000000" pitchFamily="2" charset="-78"/>
              </a:rPr>
              <a:t>فراوان با </a:t>
            </a:r>
            <a:r>
              <a:rPr lang="fa-IR" sz="2000" dirty="0" smtClean="0">
                <a:cs typeface="B Nazanin" panose="00000400000000000000" pitchFamily="2" charset="-78"/>
              </a:rPr>
              <a:t>تاثيرات زیست </a:t>
            </a:r>
            <a:r>
              <a:rPr lang="fa-IR" sz="2000" dirty="0">
                <a:cs typeface="B Nazanin" panose="00000400000000000000" pitchFamily="2" charset="-78"/>
              </a:rPr>
              <a:t>محيطی فراوان توام است. تا کنون نزدیک به 5 ميليارد </a:t>
            </a:r>
            <a:r>
              <a:rPr lang="fa-IR" sz="2000" dirty="0" smtClean="0">
                <a:cs typeface="B Nazanin" panose="00000400000000000000" pitchFamily="2" charset="-78"/>
              </a:rPr>
              <a:t>مترمکعب </a:t>
            </a:r>
            <a:r>
              <a:rPr lang="fa-IR" sz="2000" dirty="0">
                <a:cs typeface="B Nazanin" panose="00000400000000000000" pitchFamily="2" charset="-78"/>
              </a:rPr>
              <a:t>بتن در جهان توليد شده است و این حجم از </a:t>
            </a:r>
            <a:r>
              <a:rPr lang="fa-IR" sz="2000" dirty="0" smtClean="0">
                <a:cs typeface="B Nazanin" panose="00000400000000000000" pitchFamily="2" charset="-78"/>
              </a:rPr>
              <a:t>توليد بتن </a:t>
            </a:r>
            <a:r>
              <a:rPr lang="fa-IR" sz="2000" dirty="0">
                <a:cs typeface="B Nazanin" panose="00000400000000000000" pitchFamily="2" charset="-78"/>
              </a:rPr>
              <a:t>نيازمند استفاده از حجم زیادی از منابع طبيعی برای توليد </a:t>
            </a:r>
            <a:r>
              <a:rPr lang="fa-IR" sz="2000" dirty="0" smtClean="0">
                <a:cs typeface="B Nazanin" panose="00000400000000000000" pitchFamily="2" charset="-78"/>
              </a:rPr>
              <a:t>سنگدانه‌ها </a:t>
            </a:r>
            <a:r>
              <a:rPr lang="fa-IR" sz="2000" dirty="0">
                <a:cs typeface="B Nazanin" panose="00000400000000000000" pitchFamily="2" charset="-78"/>
              </a:rPr>
              <a:t>و سيمان مصرفی در بتن بوده </a:t>
            </a:r>
            <a:r>
              <a:rPr lang="fa-IR" sz="2000" dirty="0" smtClean="0">
                <a:cs typeface="B Nazanin" panose="00000400000000000000" pitchFamily="2" charset="-78"/>
              </a:rPr>
              <a:t>است.</a:t>
            </a:r>
            <a:endParaRPr lang="en-US" sz="2000" dirty="0">
              <a:cs typeface="B Nazanin" panose="00000400000000000000" pitchFamily="2" charset="-78"/>
            </a:endParaRPr>
          </a:p>
        </p:txBody>
      </p:sp>
      <p:sp>
        <p:nvSpPr>
          <p:cNvPr id="19" name="Rectangle 18"/>
          <p:cNvSpPr/>
          <p:nvPr/>
        </p:nvSpPr>
        <p:spPr>
          <a:xfrm>
            <a:off x="4399720" y="2902070"/>
            <a:ext cx="4155305" cy="430887"/>
          </a:xfrm>
          <a:prstGeom prst="rect">
            <a:avLst/>
          </a:prstGeom>
        </p:spPr>
        <p:txBody>
          <a:bodyPr wrap="none">
            <a:spAutoFit/>
          </a:bodyPr>
          <a:lstStyle/>
          <a:p>
            <a:pPr algn="just"/>
            <a:r>
              <a:rPr lang="fa-IR" sz="2200" b="1" dirty="0" smtClean="0">
                <a:solidFill>
                  <a:srgbClr val="C00000"/>
                </a:solidFill>
                <a:cs typeface="B Nazanin" panose="00000400000000000000" pitchFamily="2" charset="-78"/>
              </a:rPr>
              <a:t>2-3- </a:t>
            </a:r>
            <a:r>
              <a:rPr lang="fa-IR" sz="2200" b="1" dirty="0">
                <a:solidFill>
                  <a:srgbClr val="C00000"/>
                </a:solidFill>
                <a:cs typeface="B Nazanin" panose="00000400000000000000" pitchFamily="2" charset="-78"/>
              </a:rPr>
              <a:t>تاثیرات زیست محیطی بتن معمولی</a:t>
            </a:r>
          </a:p>
        </p:txBody>
      </p:sp>
      <p:sp>
        <p:nvSpPr>
          <p:cNvPr id="9" name="Rectangle 8"/>
          <p:cNvSpPr/>
          <p:nvPr/>
        </p:nvSpPr>
        <p:spPr>
          <a:xfrm>
            <a:off x="1259632" y="3374768"/>
            <a:ext cx="7359546" cy="3093154"/>
          </a:xfrm>
          <a:prstGeom prst="rect">
            <a:avLst/>
          </a:prstGeom>
        </p:spPr>
        <p:txBody>
          <a:bodyPr wrap="square">
            <a:spAutoFit/>
          </a:bodyPr>
          <a:lstStyle/>
          <a:p>
            <a:pPr marL="342900" indent="-342900" algn="just">
              <a:spcBef>
                <a:spcPts val="600"/>
              </a:spcBef>
              <a:buClr>
                <a:srgbClr val="C00000"/>
              </a:buClr>
              <a:buFont typeface="Wingdings" panose="05000000000000000000" pitchFamily="2" charset="2"/>
              <a:buChar char="Ø"/>
            </a:pPr>
            <a:r>
              <a:rPr lang="fa-IR" sz="2000" dirty="0">
                <a:cs typeface="B Nazanin" panose="00000400000000000000" pitchFamily="2" charset="-78"/>
              </a:rPr>
              <a:t>توليد بتن نيازمند استفاده از حجم زیادی از منابع طبيعی برای توليد </a:t>
            </a:r>
            <a:r>
              <a:rPr lang="fa-IR" sz="2000" dirty="0" smtClean="0">
                <a:cs typeface="B Nazanin" panose="00000400000000000000" pitchFamily="2" charset="-78"/>
              </a:rPr>
              <a:t>سنگدانه‌ها </a:t>
            </a:r>
            <a:r>
              <a:rPr lang="fa-IR" sz="2000" dirty="0">
                <a:cs typeface="B Nazanin" panose="00000400000000000000" pitchFamily="2" charset="-78"/>
              </a:rPr>
              <a:t>و سيمان مصرفی در بتن </a:t>
            </a:r>
            <a:r>
              <a:rPr lang="fa-IR" sz="2000" dirty="0" smtClean="0">
                <a:cs typeface="B Nazanin" panose="00000400000000000000" pitchFamily="2" charset="-78"/>
              </a:rPr>
              <a:t>است.</a:t>
            </a:r>
            <a:endParaRPr lang="fa-IR" sz="2000" dirty="0">
              <a:cs typeface="B Nazanin" panose="00000400000000000000" pitchFamily="2" charset="-78"/>
            </a:endParaRPr>
          </a:p>
          <a:p>
            <a:pPr marL="342900" indent="-342900" algn="just">
              <a:spcBef>
                <a:spcPts val="600"/>
              </a:spcBef>
              <a:buClr>
                <a:srgbClr val="C00000"/>
              </a:buClr>
              <a:buFont typeface="Wingdings" panose="05000000000000000000" pitchFamily="2" charset="2"/>
              <a:buChar char="Ø"/>
            </a:pPr>
            <a:r>
              <a:rPr lang="fa-IR" sz="2000" dirty="0">
                <a:cs typeface="B Nazanin" panose="00000400000000000000" pitchFamily="2" charset="-78"/>
              </a:rPr>
              <a:t>سيمان یکی از اجزای اصلی تشکيل دهنده بتن است و توليد هر تن سيمان به ميزان یک </a:t>
            </a:r>
            <a:r>
              <a:rPr lang="fa-IR" sz="2000" dirty="0" smtClean="0">
                <a:cs typeface="B Nazanin" panose="00000400000000000000" pitchFamily="2" charset="-78"/>
              </a:rPr>
              <a:t>تن</a:t>
            </a:r>
            <a:r>
              <a:rPr lang="en-US" dirty="0" smtClean="0">
                <a:solidFill>
                  <a:srgbClr val="FF0000"/>
                </a:solidFill>
                <a:latin typeface="Times New Roman" panose="02020603050405020304" pitchFamily="18" charset="0"/>
                <a:cs typeface="Times New Roman" panose="02020603050405020304" pitchFamily="18" charset="0"/>
              </a:rPr>
              <a:t>Co2</a:t>
            </a:r>
            <a:r>
              <a:rPr lang="en-US" sz="2000" dirty="0" smtClean="0">
                <a:cs typeface="B Nazanin" panose="00000400000000000000" pitchFamily="2" charset="-78"/>
              </a:rPr>
              <a:t> </a:t>
            </a:r>
            <a:r>
              <a:rPr lang="fa-IR" sz="2000" dirty="0" smtClean="0">
                <a:cs typeface="B Nazanin" panose="00000400000000000000" pitchFamily="2" charset="-78"/>
              </a:rPr>
              <a:t> در </a:t>
            </a:r>
            <a:r>
              <a:rPr lang="fa-IR" sz="2000" dirty="0">
                <a:cs typeface="B Nazanin" panose="00000400000000000000" pitchFamily="2" charset="-78"/>
              </a:rPr>
              <a:t>اتمسفر آزاد </a:t>
            </a:r>
            <a:r>
              <a:rPr lang="fa-IR" sz="2000" dirty="0" smtClean="0">
                <a:cs typeface="B Nazanin" panose="00000400000000000000" pitchFamily="2" charset="-78"/>
              </a:rPr>
              <a:t>می‌کند.</a:t>
            </a:r>
            <a:r>
              <a:rPr lang="en-US" sz="2000"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Co2 </a:t>
            </a:r>
            <a:r>
              <a:rPr lang="fa-IR" sz="2000" dirty="0" smtClean="0">
                <a:cs typeface="B Nazanin" panose="00000400000000000000" pitchFamily="2" charset="-78"/>
              </a:rPr>
              <a:t>به </a:t>
            </a:r>
            <a:r>
              <a:rPr lang="fa-IR" sz="2000" dirty="0">
                <a:cs typeface="B Nazanin" panose="00000400000000000000" pitchFamily="2" charset="-78"/>
              </a:rPr>
              <a:t>عنوان گاز </a:t>
            </a:r>
            <a:r>
              <a:rPr lang="fa-IR" sz="2000" dirty="0" smtClean="0">
                <a:cs typeface="B Nazanin" panose="00000400000000000000" pitchFamily="2" charset="-78"/>
              </a:rPr>
              <a:t>گلخانه‌ای </a:t>
            </a:r>
            <a:r>
              <a:rPr lang="fa-IR" sz="2000" dirty="0">
                <a:cs typeface="B Nazanin" panose="00000400000000000000" pitchFamily="2" charset="-78"/>
              </a:rPr>
              <a:t>شناخته شده و باعث گرم شدن زمین </a:t>
            </a:r>
            <a:r>
              <a:rPr lang="fa-IR" sz="2000" dirty="0" smtClean="0">
                <a:cs typeface="B Nazanin" panose="00000400000000000000" pitchFamily="2" charset="-78"/>
              </a:rPr>
              <a:t>می‌شود</a:t>
            </a:r>
            <a:r>
              <a:rPr lang="fa-IR" sz="2000" dirty="0">
                <a:cs typeface="B Nazanin" panose="00000400000000000000" pitchFamily="2" charset="-78"/>
              </a:rPr>
              <a:t>.</a:t>
            </a:r>
          </a:p>
          <a:p>
            <a:pPr marL="342900" indent="-342900" algn="just">
              <a:spcBef>
                <a:spcPts val="600"/>
              </a:spcBef>
              <a:buClr>
                <a:srgbClr val="C00000"/>
              </a:buClr>
              <a:buFont typeface="Wingdings" panose="05000000000000000000" pitchFamily="2" charset="2"/>
              <a:buChar char="Ø"/>
            </a:pPr>
            <a:r>
              <a:rPr lang="fa-IR" sz="2000" dirty="0">
                <a:cs typeface="B Nazanin" panose="00000400000000000000" pitchFamily="2" charset="-78"/>
              </a:rPr>
              <a:t>ميزان آب مورد نياز برای ساخت بتن بسيار زیاد است تا جایی که هر ساله بيش از </a:t>
            </a:r>
            <a:r>
              <a:rPr lang="fa-IR" sz="2000" dirty="0">
                <a:solidFill>
                  <a:srgbClr val="FF0000"/>
                </a:solidFill>
                <a:cs typeface="B Nazanin" panose="00000400000000000000" pitchFamily="2" charset="-78"/>
              </a:rPr>
              <a:t>یک تریليون گالن آب شيرین</a:t>
            </a:r>
            <a:r>
              <a:rPr lang="fa-IR" sz="2000" dirty="0">
                <a:cs typeface="B Nazanin" panose="00000400000000000000" pitchFamily="2" charset="-78"/>
              </a:rPr>
              <a:t> در سطح جهان البته بدون در نظر گرفتن آب برای شستشوی </a:t>
            </a:r>
            <a:r>
              <a:rPr lang="fa-IR" sz="2000" dirty="0" smtClean="0">
                <a:cs typeface="B Nazanin" panose="00000400000000000000" pitchFamily="2" charset="-78"/>
              </a:rPr>
              <a:t>سنگدانه‌ها </a:t>
            </a:r>
            <a:r>
              <a:rPr lang="fa-IR" sz="2000" dirty="0">
                <a:cs typeface="B Nazanin" panose="00000400000000000000" pitchFamily="2" charset="-78"/>
              </a:rPr>
              <a:t>و آب مورد نياز برای عمل آوری بتن در ساخت بتن مصرف </a:t>
            </a:r>
            <a:r>
              <a:rPr lang="fa-IR" sz="2000" dirty="0" smtClean="0">
                <a:cs typeface="B Nazanin" panose="00000400000000000000" pitchFamily="2" charset="-78"/>
              </a:rPr>
              <a:t>می‌شود.</a:t>
            </a:r>
          </a:p>
          <a:p>
            <a:pPr marL="342900" indent="-342900" algn="just">
              <a:spcBef>
                <a:spcPts val="600"/>
              </a:spcBef>
              <a:buClr>
                <a:srgbClr val="C00000"/>
              </a:buClr>
              <a:buFont typeface="Wingdings" panose="05000000000000000000" pitchFamily="2" charset="2"/>
              <a:buChar char="Ø"/>
            </a:pPr>
            <a:r>
              <a:rPr lang="fa-IR" sz="2000" dirty="0">
                <a:cs typeface="B Nazanin" panose="00000400000000000000" pitchFamily="2" charset="-78"/>
              </a:rPr>
              <a:t>تخریب و دفع </a:t>
            </a:r>
            <a:r>
              <a:rPr lang="fa-IR" sz="2000" dirty="0" smtClean="0">
                <a:cs typeface="B Nazanin" panose="00000400000000000000" pitchFamily="2" charset="-78"/>
              </a:rPr>
              <a:t>سازه‌های </a:t>
            </a:r>
            <a:r>
              <a:rPr lang="fa-IR" sz="2000" dirty="0">
                <a:cs typeface="B Nazanin" panose="00000400000000000000" pitchFamily="2" charset="-78"/>
              </a:rPr>
              <a:t>بتنی منجر به </a:t>
            </a:r>
            <a:r>
              <a:rPr lang="fa-IR" sz="2000" dirty="0" smtClean="0">
                <a:cs typeface="B Nazanin" panose="00000400000000000000" pitchFamily="2" charset="-78"/>
              </a:rPr>
              <a:t>شکل‌گيری </a:t>
            </a:r>
            <a:r>
              <a:rPr lang="fa-IR" sz="2000" dirty="0">
                <a:cs typeface="B Nazanin" panose="00000400000000000000" pitchFamily="2" charset="-78"/>
              </a:rPr>
              <a:t>حجم زیادی از مواد زائد جامد </a:t>
            </a:r>
            <a:r>
              <a:rPr lang="fa-IR" sz="2000" dirty="0" smtClean="0">
                <a:cs typeface="B Nazanin" panose="00000400000000000000" pitchFamily="2" charset="-78"/>
              </a:rPr>
              <a:t>می‌شود.</a:t>
            </a:r>
            <a:endParaRPr lang="fa-IR"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695B5B37-FC00-4103-AE22-753B501E5D2B}" type="slidenum">
              <a:rPr lang="fa-IR" smtClean="0"/>
              <a:pPr/>
              <a:t>5</a:t>
            </a:fld>
            <a:endParaRPr lang="fa-IR"/>
          </a:p>
        </p:txBody>
      </p:sp>
    </p:spTree>
    <p:extLst>
      <p:ext uri="{BB962C8B-B14F-4D97-AF65-F5344CB8AC3E}">
        <p14:creationId xmlns:p14="http://schemas.microsoft.com/office/powerpoint/2010/main" val="3876264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p:cNvSpPr>
          <p:nvPr/>
        </p:nvSpPr>
        <p:spPr>
          <a:xfrm>
            <a:off x="-158190" y="1333483"/>
            <a:ext cx="7772400" cy="391221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07000"/>
              </a:lnSpc>
              <a:spcAft>
                <a:spcPts val="800"/>
              </a:spcAft>
            </a:pPr>
            <a:endParaRPr lang="fa-IR" sz="2200" dirty="0"/>
          </a:p>
        </p:txBody>
      </p:sp>
      <p:sp>
        <p:nvSpPr>
          <p:cNvPr id="18" name="Rectangle 17"/>
          <p:cNvSpPr/>
          <p:nvPr/>
        </p:nvSpPr>
        <p:spPr>
          <a:xfrm>
            <a:off x="880816" y="532468"/>
            <a:ext cx="7434698" cy="707886"/>
          </a:xfrm>
          <a:prstGeom prst="rect">
            <a:avLst/>
          </a:prstGeom>
        </p:spPr>
        <p:txBody>
          <a:bodyPr wrap="square">
            <a:spAutoFit/>
          </a:bodyPr>
          <a:lstStyle/>
          <a:p>
            <a:pPr marL="342900" indent="-342900" algn="just">
              <a:buClr>
                <a:srgbClr val="00B050"/>
              </a:buClr>
              <a:buFont typeface="Wingdings" panose="05000000000000000000" pitchFamily="2" charset="2"/>
              <a:buChar char="v"/>
            </a:pPr>
            <a:r>
              <a:rPr lang="fa-IR" sz="2000" dirty="0">
                <a:cs typeface="B Nazanin" panose="00000400000000000000" pitchFamily="2" charset="-78"/>
              </a:rPr>
              <a:t>تمام موارد عنوان شده نشان </a:t>
            </a:r>
            <a:r>
              <a:rPr lang="fa-IR" sz="2000" dirty="0" smtClean="0">
                <a:cs typeface="B Nazanin" panose="00000400000000000000" pitchFamily="2" charset="-78"/>
              </a:rPr>
              <a:t>می‌دهد </a:t>
            </a:r>
            <a:r>
              <a:rPr lang="fa-IR" sz="2000" dirty="0">
                <a:cs typeface="B Nazanin" panose="00000400000000000000" pitchFamily="2" charset="-78"/>
              </a:rPr>
              <a:t>که صنعت بتن به یک </a:t>
            </a:r>
            <a:r>
              <a:rPr lang="fa-IR" sz="2000" dirty="0">
                <a:solidFill>
                  <a:srgbClr val="FF0000"/>
                </a:solidFill>
                <a:cs typeface="B Nazanin" panose="00000400000000000000" pitchFamily="2" charset="-78"/>
              </a:rPr>
              <a:t>صنعت مخرب زیست محيطی </a:t>
            </a:r>
            <a:r>
              <a:rPr lang="fa-IR" sz="2000" dirty="0">
                <a:cs typeface="B Nazanin" panose="00000400000000000000" pitchFamily="2" charset="-78"/>
              </a:rPr>
              <a:t>تبدیل شده </a:t>
            </a:r>
            <a:r>
              <a:rPr lang="fa-IR" sz="2000" dirty="0" smtClean="0">
                <a:cs typeface="B Nazanin" panose="00000400000000000000" pitchFamily="2" charset="-78"/>
              </a:rPr>
              <a:t>است، </a:t>
            </a:r>
            <a:r>
              <a:rPr lang="fa-IR" sz="2000" dirty="0">
                <a:cs typeface="B Nazanin" panose="00000400000000000000" pitchFamily="2" charset="-78"/>
              </a:rPr>
              <a:t>اما </a:t>
            </a:r>
            <a:r>
              <a:rPr lang="fa-IR" sz="2000" dirty="0" smtClean="0">
                <a:cs typeface="B Nazanin" panose="00000400000000000000" pitchFamily="2" charset="-78"/>
              </a:rPr>
              <a:t>می‌توان </a:t>
            </a:r>
            <a:r>
              <a:rPr lang="fa-IR" sz="2000" dirty="0">
                <a:cs typeface="B Nazanin" panose="00000400000000000000" pitchFamily="2" charset="-78"/>
              </a:rPr>
              <a:t>آن را به یک مصالح سازگار با محيط زیست تبدیل نمود.</a:t>
            </a:r>
          </a:p>
        </p:txBody>
      </p:sp>
      <p:sp>
        <p:nvSpPr>
          <p:cNvPr id="2" name="TextBox 1"/>
          <p:cNvSpPr txBox="1"/>
          <p:nvPr/>
        </p:nvSpPr>
        <p:spPr>
          <a:xfrm>
            <a:off x="5038655" y="1307447"/>
            <a:ext cx="3276859" cy="430887"/>
          </a:xfrm>
          <a:prstGeom prst="rect">
            <a:avLst/>
          </a:prstGeom>
          <a:noFill/>
        </p:spPr>
        <p:txBody>
          <a:bodyPr wrap="none" rtlCol="0">
            <a:spAutoFit/>
          </a:bodyPr>
          <a:lstStyle/>
          <a:p>
            <a:r>
              <a:rPr lang="fa-IR" sz="2200" b="1" dirty="0" smtClean="0">
                <a:solidFill>
                  <a:srgbClr val="C00000"/>
                </a:solidFill>
                <a:cs typeface="B Nazanin" panose="00000400000000000000" pitchFamily="2" charset="-78"/>
              </a:rPr>
              <a:t>3-3- راهکارهای </a:t>
            </a:r>
            <a:r>
              <a:rPr lang="fa-IR" sz="2200" b="1" dirty="0">
                <a:solidFill>
                  <a:srgbClr val="C00000"/>
                </a:solidFill>
                <a:cs typeface="B Nazanin" panose="00000400000000000000" pitchFamily="2" charset="-78"/>
              </a:rPr>
              <a:t>تولید بتن سبز</a:t>
            </a:r>
          </a:p>
        </p:txBody>
      </p:sp>
      <p:sp>
        <p:nvSpPr>
          <p:cNvPr id="10" name="Rectangle 9"/>
          <p:cNvSpPr/>
          <p:nvPr/>
        </p:nvSpPr>
        <p:spPr>
          <a:xfrm>
            <a:off x="4925135" y="1763964"/>
            <a:ext cx="3320141" cy="400110"/>
          </a:xfrm>
          <a:prstGeom prst="rect">
            <a:avLst/>
          </a:prstGeom>
        </p:spPr>
        <p:txBody>
          <a:bodyPr wrap="none">
            <a:spAutoFit/>
          </a:bodyPr>
          <a:lstStyle/>
          <a:p>
            <a:pPr algn="just"/>
            <a:r>
              <a:rPr lang="fa-IR" sz="2000" b="1" dirty="0" smtClean="0">
                <a:solidFill>
                  <a:srgbClr val="002060"/>
                </a:solidFill>
                <a:cs typeface="B Nazanin" panose="00000400000000000000" pitchFamily="2" charset="-78"/>
              </a:rPr>
              <a:t>1-3-3- جایگزینی بخشی از </a:t>
            </a:r>
            <a:r>
              <a:rPr lang="fa-IR" sz="2000" b="1" dirty="0">
                <a:solidFill>
                  <a:srgbClr val="002060"/>
                </a:solidFill>
                <a:cs typeface="B Nazanin" panose="00000400000000000000" pitchFamily="2" charset="-78"/>
              </a:rPr>
              <a:t>سیمان</a:t>
            </a:r>
          </a:p>
        </p:txBody>
      </p:sp>
      <p:sp>
        <p:nvSpPr>
          <p:cNvPr id="11" name="Rectangle 10"/>
          <p:cNvSpPr/>
          <p:nvPr/>
        </p:nvSpPr>
        <p:spPr>
          <a:xfrm>
            <a:off x="1067797" y="2160238"/>
            <a:ext cx="7183128" cy="1631216"/>
          </a:xfrm>
          <a:prstGeom prst="rect">
            <a:avLst/>
          </a:prstGeom>
        </p:spPr>
        <p:txBody>
          <a:bodyPr wrap="square">
            <a:spAutoFit/>
          </a:bodyPr>
          <a:lstStyle/>
          <a:p>
            <a:pPr algn="just"/>
            <a:r>
              <a:rPr lang="fa-IR" sz="2000" dirty="0">
                <a:cs typeface="B Nazanin" panose="00000400000000000000" pitchFamily="2" charset="-78"/>
              </a:rPr>
              <a:t>کاهش در استفاده از سيمان پرتلند </a:t>
            </a:r>
            <a:r>
              <a:rPr lang="fa-IR" sz="2000" dirty="0" smtClean="0">
                <a:cs typeface="B Nazanin" panose="00000400000000000000" pitchFamily="2" charset="-78"/>
              </a:rPr>
              <a:t>می‌تواند </a:t>
            </a:r>
            <a:r>
              <a:rPr lang="fa-IR" sz="2000" dirty="0">
                <a:cs typeface="B Nazanin" panose="00000400000000000000" pitchFamily="2" charset="-78"/>
              </a:rPr>
              <a:t>با جایگزینی بخشی از سيمان توسط مواد مختلف مانند </a:t>
            </a:r>
            <a:r>
              <a:rPr lang="fa-IR" sz="2000" dirty="0">
                <a:solidFill>
                  <a:srgbClr val="FF0000"/>
                </a:solidFill>
                <a:cs typeface="B Nazanin" panose="00000400000000000000" pitchFamily="2" charset="-78"/>
              </a:rPr>
              <a:t>خاکستر بادی</a:t>
            </a:r>
            <a:r>
              <a:rPr lang="fa-IR" sz="2000" dirty="0">
                <a:cs typeface="B Nazanin" panose="00000400000000000000" pitchFamily="2" charset="-78"/>
              </a:rPr>
              <a:t>، </a:t>
            </a:r>
            <a:r>
              <a:rPr lang="fa-IR" sz="2000" dirty="0">
                <a:solidFill>
                  <a:srgbClr val="FF0000"/>
                </a:solidFill>
                <a:cs typeface="B Nazanin" panose="00000400000000000000" pitchFamily="2" charset="-78"/>
              </a:rPr>
              <a:t>گرانول سرباره کوره بلند</a:t>
            </a:r>
            <a:r>
              <a:rPr lang="fa-IR" sz="2000" dirty="0">
                <a:cs typeface="B Nazanin" panose="00000400000000000000" pitchFamily="2" charset="-78"/>
              </a:rPr>
              <a:t>، </a:t>
            </a:r>
            <a:r>
              <a:rPr lang="fa-IR" sz="2000" dirty="0">
                <a:solidFill>
                  <a:srgbClr val="FF0000"/>
                </a:solidFill>
                <a:cs typeface="B Nazanin" panose="00000400000000000000" pitchFamily="2" charset="-78"/>
              </a:rPr>
              <a:t>خاکستر چوب </a:t>
            </a:r>
            <a:r>
              <a:rPr lang="fa-IR" sz="2000" dirty="0">
                <a:cs typeface="B Nazanin" panose="00000400000000000000" pitchFamily="2" charset="-78"/>
              </a:rPr>
              <a:t>و </a:t>
            </a:r>
            <a:r>
              <a:rPr lang="fa-IR" sz="2000" dirty="0">
                <a:solidFill>
                  <a:srgbClr val="FF0000"/>
                </a:solidFill>
                <a:cs typeface="B Nazanin" panose="00000400000000000000" pitchFamily="2" charset="-78"/>
              </a:rPr>
              <a:t>پودر سنگ آهک </a:t>
            </a:r>
            <a:r>
              <a:rPr lang="fa-IR" sz="2000" dirty="0">
                <a:cs typeface="B Nazanin" panose="00000400000000000000" pitchFamily="2" charset="-78"/>
              </a:rPr>
              <a:t>انجام گيرد. استفاده از این مواد منجر به بهبود خواص بتن نيز می‌شود. زیرا حرارت هيدراتاسيون بتن را پایين آورده و خطر ترک خوردگی انقباضی را کاهش </a:t>
            </a:r>
            <a:r>
              <a:rPr lang="fa-IR" sz="2000" dirty="0" smtClean="0">
                <a:cs typeface="B Nazanin" panose="00000400000000000000" pitchFamily="2" charset="-78"/>
              </a:rPr>
              <a:t>می‌دهد </a:t>
            </a:r>
            <a:r>
              <a:rPr lang="fa-IR" sz="2000" dirty="0">
                <a:cs typeface="B Nazanin" panose="00000400000000000000" pitchFamily="2" charset="-78"/>
              </a:rPr>
              <a:t>و نيز مقاومت بتن را در </a:t>
            </a:r>
            <a:r>
              <a:rPr lang="fa-IR" sz="2000" dirty="0" smtClean="0">
                <a:cs typeface="B Nazanin" panose="00000400000000000000" pitchFamily="2" charset="-78"/>
              </a:rPr>
              <a:t>برابر حمله </a:t>
            </a:r>
            <a:r>
              <a:rPr lang="fa-IR" sz="2000" dirty="0">
                <a:cs typeface="B Nazanin" panose="00000400000000000000" pitchFamily="2" charset="-78"/>
              </a:rPr>
              <a:t>سولفاتی و واکنش با </a:t>
            </a:r>
            <a:r>
              <a:rPr lang="fa-IR" sz="2000" dirty="0" smtClean="0">
                <a:cs typeface="B Nazanin" panose="00000400000000000000" pitchFamily="2" charset="-78"/>
              </a:rPr>
              <a:t>سنگدانه‌های </a:t>
            </a:r>
            <a:r>
              <a:rPr lang="fa-IR" sz="2000" dirty="0">
                <a:cs typeface="B Nazanin" panose="00000400000000000000" pitchFamily="2" charset="-78"/>
              </a:rPr>
              <a:t>قليليی افزایش </a:t>
            </a:r>
            <a:r>
              <a:rPr lang="fa-IR" sz="2000" dirty="0" smtClean="0">
                <a:cs typeface="B Nazanin" panose="00000400000000000000" pitchFamily="2" charset="-78"/>
              </a:rPr>
              <a:t>می‌دهد</a:t>
            </a:r>
            <a:r>
              <a:rPr lang="fa-IR" sz="2000" dirty="0">
                <a:cs typeface="B Nazanin" panose="00000400000000000000" pitchFamily="2" charset="-78"/>
              </a:rPr>
              <a:t>.</a:t>
            </a:r>
          </a:p>
        </p:txBody>
      </p:sp>
      <p:sp>
        <p:nvSpPr>
          <p:cNvPr id="12" name="Rectangle 11"/>
          <p:cNvSpPr/>
          <p:nvPr/>
        </p:nvSpPr>
        <p:spPr>
          <a:xfrm>
            <a:off x="6103494" y="3925719"/>
            <a:ext cx="2153155" cy="369332"/>
          </a:xfrm>
          <a:prstGeom prst="rect">
            <a:avLst/>
          </a:prstGeom>
        </p:spPr>
        <p:txBody>
          <a:bodyPr wrap="none">
            <a:spAutoFit/>
          </a:bodyPr>
          <a:lstStyle/>
          <a:p>
            <a:r>
              <a:rPr lang="fa-IR" b="1" dirty="0" smtClean="0">
                <a:solidFill>
                  <a:srgbClr val="0070C0"/>
                </a:solidFill>
                <a:cs typeface="B Nazanin" panose="00000400000000000000" pitchFamily="2" charset="-78"/>
              </a:rPr>
              <a:t>1-1-3-3- خاکستر </a:t>
            </a:r>
            <a:r>
              <a:rPr lang="fa-IR" b="1" dirty="0">
                <a:solidFill>
                  <a:srgbClr val="0070C0"/>
                </a:solidFill>
                <a:cs typeface="B Nazanin" panose="00000400000000000000" pitchFamily="2" charset="-78"/>
              </a:rPr>
              <a:t>بادی</a:t>
            </a:r>
          </a:p>
        </p:txBody>
      </p:sp>
      <p:sp>
        <p:nvSpPr>
          <p:cNvPr id="13" name="Rectangle 12"/>
          <p:cNvSpPr/>
          <p:nvPr/>
        </p:nvSpPr>
        <p:spPr>
          <a:xfrm>
            <a:off x="1475655" y="4352740"/>
            <a:ext cx="6780993" cy="1323439"/>
          </a:xfrm>
          <a:prstGeom prst="rect">
            <a:avLst/>
          </a:prstGeom>
        </p:spPr>
        <p:txBody>
          <a:bodyPr wrap="square">
            <a:spAutoFit/>
          </a:bodyPr>
          <a:lstStyle/>
          <a:p>
            <a:pPr algn="just"/>
            <a:r>
              <a:rPr lang="fa-IR" sz="2000" dirty="0" smtClean="0">
                <a:cs typeface="B Nazanin" panose="00000400000000000000" pitchFamily="2" charset="-78"/>
              </a:rPr>
              <a:t>از </a:t>
            </a:r>
            <a:r>
              <a:rPr lang="fa-IR" sz="2000" dirty="0">
                <a:cs typeface="B Nazanin" panose="00000400000000000000" pitchFamily="2" charset="-78"/>
              </a:rPr>
              <a:t>لحاظ تئوری امکان جایگزین کردن </a:t>
            </a:r>
            <a:r>
              <a:rPr lang="fa-IR" sz="2000" dirty="0" smtClean="0">
                <a:cs typeface="B Nazanin" panose="00000400000000000000" pitchFamily="2" charset="-78"/>
              </a:rPr>
              <a:t>100% </a:t>
            </a:r>
            <a:r>
              <a:rPr lang="fa-IR" sz="2000" dirty="0">
                <a:cs typeface="B Nazanin" panose="00000400000000000000" pitchFamily="2" charset="-78"/>
              </a:rPr>
              <a:t>سيمان پرتلند با </a:t>
            </a:r>
            <a:r>
              <a:rPr lang="fa-IR" sz="2000" dirty="0" smtClean="0">
                <a:cs typeface="B Nazanin" panose="00000400000000000000" pitchFamily="2" charset="-78"/>
              </a:rPr>
              <a:t>خاکستر بادی </a:t>
            </a:r>
            <a:r>
              <a:rPr lang="fa-IR" sz="2000" dirty="0">
                <a:cs typeface="B Nazanin" panose="00000400000000000000" pitchFamily="2" charset="-78"/>
              </a:rPr>
              <a:t>وجود </a:t>
            </a:r>
            <a:r>
              <a:rPr lang="fa-IR" sz="2000" dirty="0" smtClean="0">
                <a:cs typeface="B Nazanin" panose="00000400000000000000" pitchFamily="2" charset="-78"/>
              </a:rPr>
              <a:t>دارد. خاکستر </a:t>
            </a:r>
            <a:r>
              <a:rPr lang="fa-IR" sz="2000" dirty="0">
                <a:cs typeface="B Nazanin" panose="00000400000000000000" pitchFamily="2" charset="-78"/>
              </a:rPr>
              <a:t>بادی </a:t>
            </a:r>
            <a:r>
              <a:rPr lang="fa-IR" sz="2000" dirty="0" smtClean="0">
                <a:cs typeface="B Nazanin" panose="00000400000000000000" pitchFamily="2" charset="-78"/>
              </a:rPr>
              <a:t>می‌تواند </a:t>
            </a:r>
            <a:r>
              <a:rPr lang="fa-IR" sz="2000" dirty="0">
                <a:cs typeface="B Nazanin" panose="00000400000000000000" pitchFamily="2" charset="-78"/>
              </a:rPr>
              <a:t>خواصی از بتن مانند </a:t>
            </a:r>
            <a:r>
              <a:rPr lang="fa-IR" sz="2000" dirty="0">
                <a:solidFill>
                  <a:srgbClr val="FF0000"/>
                </a:solidFill>
                <a:cs typeface="B Nazanin" panose="00000400000000000000" pitchFamily="2" charset="-78"/>
              </a:rPr>
              <a:t>قدرت</a:t>
            </a:r>
            <a:r>
              <a:rPr lang="fa-IR" sz="2000" dirty="0">
                <a:cs typeface="B Nazanin" panose="00000400000000000000" pitchFamily="2" charset="-78"/>
              </a:rPr>
              <a:t> آن را بهبود بخشد. در ضمن این محصول به راحتی در دسترس است </a:t>
            </a:r>
            <a:r>
              <a:rPr lang="fa-IR" sz="2000" dirty="0" smtClean="0">
                <a:cs typeface="B Nazanin" panose="00000400000000000000" pitchFamily="2" charset="-78"/>
              </a:rPr>
              <a:t>چون </a:t>
            </a:r>
            <a:r>
              <a:rPr lang="fa-IR" sz="2000" dirty="0">
                <a:cs typeface="B Nazanin" panose="00000400000000000000" pitchFamily="2" charset="-78"/>
              </a:rPr>
              <a:t>به عنوان </a:t>
            </a:r>
            <a:r>
              <a:rPr lang="fa-IR" sz="2000" dirty="0" smtClean="0">
                <a:cs typeface="B Nazanin" panose="00000400000000000000" pitchFamily="2" charset="-78"/>
              </a:rPr>
              <a:t>یک محصول </a:t>
            </a:r>
            <a:r>
              <a:rPr lang="fa-IR" sz="2000" dirty="0">
                <a:cs typeface="B Nazanin" panose="00000400000000000000" pitchFamily="2" charset="-78"/>
              </a:rPr>
              <a:t>زائد جانبی از احتراق </a:t>
            </a:r>
            <a:r>
              <a:rPr lang="fa-IR" sz="2000" dirty="0">
                <a:solidFill>
                  <a:srgbClr val="FF0000"/>
                </a:solidFill>
                <a:cs typeface="B Nazanin" panose="00000400000000000000" pitchFamily="2" charset="-78"/>
              </a:rPr>
              <a:t>ذغال سنگ </a:t>
            </a:r>
            <a:r>
              <a:rPr lang="fa-IR" sz="2000" dirty="0">
                <a:cs typeface="B Nazanin" panose="00000400000000000000" pitchFamily="2" charset="-78"/>
              </a:rPr>
              <a:t>بدست </a:t>
            </a:r>
            <a:r>
              <a:rPr lang="fa-IR" sz="2000" dirty="0" smtClean="0">
                <a:cs typeface="B Nazanin" panose="00000400000000000000" pitchFamily="2" charset="-78"/>
              </a:rPr>
              <a:t>می‌آید.</a:t>
            </a:r>
            <a:endParaRPr lang="en-US" sz="2000"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95B5B37-FC00-4103-AE22-753B501E5D2B}" type="slidenum">
              <a:rPr lang="fa-IR" smtClean="0"/>
              <a:pPr/>
              <a:t>6</a:t>
            </a:fld>
            <a:endParaRPr lang="fa-IR"/>
          </a:p>
        </p:txBody>
      </p:sp>
    </p:spTree>
    <p:extLst>
      <p:ext uri="{BB962C8B-B14F-4D97-AF65-F5344CB8AC3E}">
        <p14:creationId xmlns:p14="http://schemas.microsoft.com/office/powerpoint/2010/main" val="3658244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28183" y="509678"/>
            <a:ext cx="2270173" cy="369332"/>
          </a:xfrm>
          <a:prstGeom prst="rect">
            <a:avLst/>
          </a:prstGeom>
        </p:spPr>
        <p:txBody>
          <a:bodyPr wrap="none">
            <a:spAutoFit/>
          </a:bodyPr>
          <a:lstStyle/>
          <a:p>
            <a:pPr algn="just"/>
            <a:r>
              <a:rPr lang="fa-IR" b="1" dirty="0" smtClean="0">
                <a:solidFill>
                  <a:srgbClr val="0070C0"/>
                </a:solidFill>
                <a:cs typeface="B Nazanin" panose="00000400000000000000" pitchFamily="2" charset="-78"/>
              </a:rPr>
              <a:t>5-2-3-3- خاکستر چوب</a:t>
            </a:r>
            <a:endParaRPr lang="fa-IR" b="1" dirty="0">
              <a:solidFill>
                <a:srgbClr val="0070C0"/>
              </a:solidFill>
              <a:cs typeface="B Nazanin" panose="00000400000000000000" pitchFamily="2" charset="-78"/>
            </a:endParaRPr>
          </a:p>
        </p:txBody>
      </p:sp>
      <p:sp>
        <p:nvSpPr>
          <p:cNvPr id="11" name="Rectangle 10"/>
          <p:cNvSpPr/>
          <p:nvPr/>
        </p:nvSpPr>
        <p:spPr>
          <a:xfrm>
            <a:off x="1403648" y="839293"/>
            <a:ext cx="7169668" cy="2246769"/>
          </a:xfrm>
          <a:prstGeom prst="rect">
            <a:avLst/>
          </a:prstGeom>
        </p:spPr>
        <p:txBody>
          <a:bodyPr wrap="square">
            <a:spAutoFit/>
          </a:bodyPr>
          <a:lstStyle/>
          <a:p>
            <a:pPr algn="just"/>
            <a:r>
              <a:rPr lang="fa-IR" sz="2000" dirty="0">
                <a:cs typeface="B Nazanin" panose="00000400000000000000" pitchFamily="2" charset="-78"/>
              </a:rPr>
              <a:t>خاکستر چوب همان پودر باقی مانده از احتراق چوب </a:t>
            </a:r>
            <a:r>
              <a:rPr lang="fa-IR" sz="2000" dirty="0" smtClean="0">
                <a:cs typeface="B Nazanin" panose="00000400000000000000" pitchFamily="2" charset="-78"/>
              </a:rPr>
              <a:t>است، </a:t>
            </a:r>
            <a:r>
              <a:rPr lang="fa-IR" sz="2000" dirty="0">
                <a:cs typeface="B Nazanin" panose="00000400000000000000" pitchFamily="2" charset="-78"/>
              </a:rPr>
              <a:t>مانند خاکستر به جا مانده از سوختن چوب در شومينه و یا نيروگاه صنعتی. این محصول به عنوان منبعی غنی از </a:t>
            </a:r>
            <a:r>
              <a:rPr lang="fa-IR" sz="2000" dirty="0">
                <a:solidFill>
                  <a:srgbClr val="FF0000"/>
                </a:solidFill>
                <a:cs typeface="B Nazanin" panose="00000400000000000000" pitchFamily="2" charset="-78"/>
              </a:rPr>
              <a:t>پتاس</a:t>
            </a:r>
            <a:r>
              <a:rPr lang="fa-IR" sz="2000" dirty="0">
                <a:cs typeface="B Nazanin" panose="00000400000000000000" pitchFamily="2" charset="-78"/>
              </a:rPr>
              <a:t> در کشاورزی پرکاربرد است اما اکنون </a:t>
            </a:r>
            <a:r>
              <a:rPr lang="fa-IR" sz="2000" dirty="0" smtClean="0">
                <a:cs typeface="B Nazanin" panose="00000400000000000000" pitchFamily="2" charset="-78"/>
              </a:rPr>
              <a:t>می‌توان </a:t>
            </a:r>
            <a:r>
              <a:rPr lang="fa-IR" sz="2000" dirty="0">
                <a:cs typeface="B Nazanin" panose="00000400000000000000" pitchFamily="2" charset="-78"/>
              </a:rPr>
              <a:t>آن را در </a:t>
            </a:r>
            <a:r>
              <a:rPr lang="fa-IR" sz="2000" dirty="0">
                <a:solidFill>
                  <a:srgbClr val="FF0000"/>
                </a:solidFill>
                <a:cs typeface="B Nazanin" panose="00000400000000000000" pitchFamily="2" charset="-78"/>
              </a:rPr>
              <a:t>بتن سبز </a:t>
            </a:r>
            <a:r>
              <a:rPr lang="fa-IR" sz="2000" dirty="0">
                <a:cs typeface="B Nazanin" panose="00000400000000000000" pitchFamily="2" charset="-78"/>
              </a:rPr>
              <a:t>نيز استفاده کرد. طی آزمایشات صورت گرفته </a:t>
            </a:r>
            <a:r>
              <a:rPr lang="fa-IR" sz="2000" dirty="0" smtClean="0">
                <a:cs typeface="B Nazanin" panose="00000400000000000000" pitchFamily="2" charset="-78"/>
              </a:rPr>
              <a:t>مشخص شد </a:t>
            </a:r>
            <a:r>
              <a:rPr lang="fa-IR" sz="2000" dirty="0">
                <a:cs typeface="B Nazanin" panose="00000400000000000000" pitchFamily="2" charset="-78"/>
              </a:rPr>
              <a:t>که این محصول به عنوان یک ترکيب معدنی </a:t>
            </a:r>
            <a:r>
              <a:rPr lang="fa-IR" sz="2000" dirty="0">
                <a:solidFill>
                  <a:srgbClr val="FF0000"/>
                </a:solidFill>
                <a:cs typeface="B Nazanin" panose="00000400000000000000" pitchFamily="2" charset="-78"/>
              </a:rPr>
              <a:t>پوزولانی</a:t>
            </a:r>
            <a:r>
              <a:rPr lang="fa-IR" sz="2000" dirty="0">
                <a:cs typeface="B Nazanin" panose="00000400000000000000" pitchFamily="2" charset="-78"/>
              </a:rPr>
              <a:t> و </a:t>
            </a:r>
            <a:r>
              <a:rPr lang="fa-IR" sz="2000" dirty="0" smtClean="0">
                <a:solidFill>
                  <a:srgbClr val="FF0000"/>
                </a:solidFill>
                <a:cs typeface="B Nazanin" panose="00000400000000000000" pitchFamily="2" charset="-78"/>
              </a:rPr>
              <a:t>فعال‌کننده</a:t>
            </a:r>
            <a:r>
              <a:rPr lang="fa-IR" sz="2000" dirty="0" smtClean="0">
                <a:cs typeface="B Nazanin" panose="00000400000000000000" pitchFamily="2" charset="-78"/>
              </a:rPr>
              <a:t> </a:t>
            </a:r>
            <a:r>
              <a:rPr lang="fa-IR" sz="2000" dirty="0">
                <a:cs typeface="B Nazanin" panose="00000400000000000000" pitchFamily="2" charset="-78"/>
              </a:rPr>
              <a:t>مواد سيمانی </a:t>
            </a:r>
            <a:r>
              <a:rPr lang="fa-IR" sz="2000" dirty="0" smtClean="0">
                <a:cs typeface="B Nazanin" panose="00000400000000000000" pitchFamily="2" charset="-78"/>
              </a:rPr>
              <a:t>قابليت‌های </a:t>
            </a:r>
            <a:r>
              <a:rPr lang="fa-IR" sz="2000" dirty="0">
                <a:cs typeface="B Nazanin" panose="00000400000000000000" pitchFamily="2" charset="-78"/>
              </a:rPr>
              <a:t>زیادی در ساخت بتن دارد. آنها با جایگزین کردن این محصول تا ميزان </a:t>
            </a:r>
            <a:r>
              <a:rPr lang="fa-IR" sz="2000" dirty="0" smtClean="0">
                <a:solidFill>
                  <a:srgbClr val="FF0000"/>
                </a:solidFill>
                <a:cs typeface="B Nazanin" panose="00000400000000000000" pitchFamily="2" charset="-78"/>
              </a:rPr>
              <a:t>35% </a:t>
            </a:r>
            <a:r>
              <a:rPr lang="fa-IR" sz="2000" dirty="0">
                <a:cs typeface="B Nazanin" panose="00000400000000000000" pitchFamily="2" charset="-78"/>
              </a:rPr>
              <a:t>سيمان توانستند بتنی با مقاومت فشاری </a:t>
            </a:r>
            <a:r>
              <a:rPr lang="fa-IR" sz="2000" dirty="0">
                <a:solidFill>
                  <a:srgbClr val="FF0000"/>
                </a:solidFill>
                <a:cs typeface="B Nazanin" panose="00000400000000000000" pitchFamily="2" charset="-78"/>
              </a:rPr>
              <a:t>35</a:t>
            </a:r>
            <a:r>
              <a:rPr lang="fa-IR" sz="2000" dirty="0">
                <a:cs typeface="B Nazanin" panose="00000400000000000000" pitchFamily="2" charset="-78"/>
              </a:rPr>
              <a:t> </a:t>
            </a:r>
            <a:r>
              <a:rPr lang="fa-IR" sz="2000" dirty="0">
                <a:solidFill>
                  <a:srgbClr val="FF0000"/>
                </a:solidFill>
                <a:cs typeface="B Nazanin" panose="00000400000000000000" pitchFamily="2" charset="-78"/>
              </a:rPr>
              <a:t>مگاپاسکال</a:t>
            </a:r>
            <a:r>
              <a:rPr lang="fa-IR" sz="2000" dirty="0">
                <a:cs typeface="B Nazanin" panose="00000400000000000000" pitchFamily="2" charset="-78"/>
              </a:rPr>
              <a:t> تهيه کنند که برای بسياری از کارهای ساختمانی مناسب است.</a:t>
            </a:r>
          </a:p>
        </p:txBody>
      </p:sp>
      <p:sp>
        <p:nvSpPr>
          <p:cNvPr id="13" name="Rectangle 12"/>
          <p:cNvSpPr/>
          <p:nvPr/>
        </p:nvSpPr>
        <p:spPr>
          <a:xfrm>
            <a:off x="5873919" y="3131676"/>
            <a:ext cx="2624437" cy="369332"/>
          </a:xfrm>
          <a:prstGeom prst="rect">
            <a:avLst/>
          </a:prstGeom>
        </p:spPr>
        <p:txBody>
          <a:bodyPr wrap="none">
            <a:spAutoFit/>
          </a:bodyPr>
          <a:lstStyle/>
          <a:p>
            <a:r>
              <a:rPr lang="fa-IR" b="1" dirty="0" smtClean="0">
                <a:solidFill>
                  <a:srgbClr val="0070C0"/>
                </a:solidFill>
                <a:cs typeface="B Nazanin" panose="00000400000000000000" pitchFamily="2" charset="-78"/>
              </a:rPr>
              <a:t>6-2-3-3- ظروف پلیمری: پت</a:t>
            </a:r>
            <a:endParaRPr lang="en-US" dirty="0"/>
          </a:p>
        </p:txBody>
      </p:sp>
      <p:sp>
        <p:nvSpPr>
          <p:cNvPr id="2" name="Rectangle 1"/>
          <p:cNvSpPr/>
          <p:nvPr/>
        </p:nvSpPr>
        <p:spPr>
          <a:xfrm>
            <a:off x="1403648" y="3501008"/>
            <a:ext cx="7094708" cy="2554545"/>
          </a:xfrm>
          <a:prstGeom prst="rect">
            <a:avLst/>
          </a:prstGeom>
        </p:spPr>
        <p:txBody>
          <a:bodyPr wrap="square">
            <a:spAutoFit/>
          </a:bodyPr>
          <a:lstStyle/>
          <a:p>
            <a:pPr algn="just"/>
            <a:r>
              <a:rPr lang="fa-IR" sz="2000" dirty="0" smtClean="0">
                <a:solidFill>
                  <a:srgbClr val="FF0000"/>
                </a:solidFill>
                <a:cs typeface="B Nazanin" panose="00000400000000000000" pitchFamily="2" charset="-78"/>
              </a:rPr>
              <a:t>پت</a:t>
            </a:r>
            <a:r>
              <a:rPr lang="fa-IR" sz="2000" dirty="0" smtClean="0">
                <a:cs typeface="B Nazanin" panose="00000400000000000000" pitchFamily="2" charset="-78"/>
              </a:rPr>
              <a:t> در اغلب کشورها براي تولید </a:t>
            </a:r>
            <a:r>
              <a:rPr lang="fa-IR" sz="2000" dirty="0" smtClean="0">
                <a:solidFill>
                  <a:srgbClr val="FF0000"/>
                </a:solidFill>
                <a:cs typeface="B Nazanin" panose="00000400000000000000" pitchFamily="2" charset="-78"/>
              </a:rPr>
              <a:t>الیاف پلی‌استر</a:t>
            </a:r>
            <a:r>
              <a:rPr lang="fa-IR" sz="2000" dirty="0" smtClean="0">
                <a:cs typeface="B Nazanin" panose="00000400000000000000" pitchFamily="2" charset="-78"/>
              </a:rPr>
              <a:t>، </a:t>
            </a:r>
            <a:r>
              <a:rPr lang="fa-IR" sz="2000" dirty="0" smtClean="0">
                <a:solidFill>
                  <a:srgbClr val="FF0000"/>
                </a:solidFill>
                <a:cs typeface="B Nazanin" panose="00000400000000000000" pitchFamily="2" charset="-78"/>
              </a:rPr>
              <a:t>رزین‌هاي پلی استر </a:t>
            </a:r>
            <a:r>
              <a:rPr lang="fa-IR" sz="2000" dirty="0" smtClean="0">
                <a:cs typeface="B Nazanin" panose="00000400000000000000" pitchFamily="2" charset="-78"/>
              </a:rPr>
              <a:t>مهندسی، ظروف آب میوه، آب معدنی و ... به کار میرود که به ناچار این مواد مصرفی به جریان زباله‌هاي شهري باز می‌گردند. با روش‌هاي متفاوتی می‌توان از این مواد رهایی یافت: </a:t>
            </a:r>
            <a:r>
              <a:rPr lang="fa-IR" sz="2000" dirty="0" smtClean="0">
                <a:solidFill>
                  <a:srgbClr val="FF0000"/>
                </a:solidFill>
                <a:cs typeface="B Nazanin" panose="00000400000000000000" pitchFamily="2" charset="-78"/>
              </a:rPr>
              <a:t>دفن کردن</a:t>
            </a:r>
            <a:r>
              <a:rPr lang="fa-IR" sz="2000" dirty="0" smtClean="0">
                <a:cs typeface="B Nazanin" panose="00000400000000000000" pitchFamily="2" charset="-78"/>
              </a:rPr>
              <a:t>، </a:t>
            </a:r>
            <a:r>
              <a:rPr lang="fa-IR" sz="2000" dirty="0" smtClean="0">
                <a:solidFill>
                  <a:srgbClr val="FF0000"/>
                </a:solidFill>
                <a:cs typeface="B Nazanin" panose="00000400000000000000" pitchFamily="2" charset="-78"/>
              </a:rPr>
              <a:t>خاکسترسازي</a:t>
            </a:r>
            <a:r>
              <a:rPr lang="fa-IR" sz="2000" dirty="0" smtClean="0">
                <a:cs typeface="B Nazanin" panose="00000400000000000000" pitchFamily="2" charset="-78"/>
              </a:rPr>
              <a:t> و </a:t>
            </a:r>
            <a:r>
              <a:rPr lang="fa-IR" sz="2000" dirty="0" smtClean="0">
                <a:solidFill>
                  <a:srgbClr val="FF0000"/>
                </a:solidFill>
                <a:cs typeface="B Nazanin" panose="00000400000000000000" pitchFamily="2" charset="-78"/>
              </a:rPr>
              <a:t>بازیافت</a:t>
            </a:r>
            <a:r>
              <a:rPr lang="fa-IR" sz="2000" dirty="0" smtClean="0">
                <a:cs typeface="B Nazanin" panose="00000400000000000000" pitchFamily="2" charset="-78"/>
              </a:rPr>
              <a:t>. در خاکسترسازي می‌توان از ارزش حرارتی مواد بهره برد ولی اکسید شدن آن‎ها موجب تولید گازهایی می‌شود که براي سلامتی انسان خطرناك است. مشکل دیگر این زباله‌ها کندي فساد آنهاست. بنابراین به نظر میرسد که به‌دلیل فواید اقتصادي و زیست محیطی، </a:t>
            </a:r>
            <a:r>
              <a:rPr lang="fa-IR" sz="2000" dirty="0" smtClean="0">
                <a:solidFill>
                  <a:srgbClr val="FF0000"/>
                </a:solidFill>
                <a:cs typeface="B Nazanin" panose="00000400000000000000" pitchFamily="2" charset="-78"/>
              </a:rPr>
              <a:t>بازیافت</a:t>
            </a:r>
            <a:r>
              <a:rPr lang="fa-IR" sz="2000" dirty="0" smtClean="0">
                <a:cs typeface="B Nazanin" panose="00000400000000000000" pitchFamily="2" charset="-78"/>
              </a:rPr>
              <a:t> بهترین راه حل براي رهایی از زباله‌هایی همچون پت و غیره می‌باشد.</a:t>
            </a:r>
            <a:endParaRPr lang="en-US" sz="2000"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695B5B37-FC00-4103-AE22-753B501E5D2B}" type="slidenum">
              <a:rPr lang="fa-IR" smtClean="0"/>
              <a:pPr/>
              <a:t>7</a:t>
            </a:fld>
            <a:endParaRPr lang="fa-IR"/>
          </a:p>
        </p:txBody>
      </p:sp>
    </p:spTree>
    <p:extLst>
      <p:ext uri="{BB962C8B-B14F-4D97-AF65-F5344CB8AC3E}">
        <p14:creationId xmlns:p14="http://schemas.microsoft.com/office/powerpoint/2010/main" val="3713527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486" y="388811"/>
            <a:ext cx="3024336" cy="2014963"/>
          </a:xfrm>
          <a:prstGeom prst="rect">
            <a:avLst/>
          </a:prstGeom>
          <a:effectLst>
            <a:glow rad="50800">
              <a:srgbClr val="FFC000">
                <a:alpha val="54000"/>
              </a:srgbClr>
            </a:glow>
          </a:effectLst>
        </p:spPr>
      </p:pic>
      <p:sp>
        <p:nvSpPr>
          <p:cNvPr id="31" name="Rectangle 30"/>
          <p:cNvSpPr/>
          <p:nvPr/>
        </p:nvSpPr>
        <p:spPr>
          <a:xfrm>
            <a:off x="1641137" y="2195966"/>
            <a:ext cx="1751033"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a-IR" dirty="0" smtClean="0">
                <a:solidFill>
                  <a:schemeClr val="bg1"/>
                </a:solidFill>
                <a:latin typeface="markazi text"/>
                <a:cs typeface="B Nazanin" panose="00000400000000000000" pitchFamily="2" charset="-78"/>
              </a:rPr>
              <a:t>شکل3: خاکستر چوب</a:t>
            </a:r>
            <a:endParaRPr lang="fa-IR" dirty="0">
              <a:solidFill>
                <a:schemeClr val="bg1"/>
              </a:solidFill>
              <a:latin typeface="markazi text"/>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5383290" y="388811"/>
            <a:ext cx="3032336" cy="2045063"/>
          </a:xfrm>
          <a:prstGeom prst="rect">
            <a:avLst/>
          </a:prstGeom>
        </p:spPr>
      </p:pic>
      <p:sp>
        <p:nvSpPr>
          <p:cNvPr id="32" name="Rectangle 31"/>
          <p:cNvSpPr/>
          <p:nvPr/>
        </p:nvSpPr>
        <p:spPr>
          <a:xfrm>
            <a:off x="5899516" y="2195966"/>
            <a:ext cx="202211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a-IR" dirty="0" smtClean="0">
                <a:solidFill>
                  <a:schemeClr val="bg1"/>
                </a:solidFill>
                <a:latin typeface="markazi text"/>
                <a:cs typeface="B Nazanin" panose="00000400000000000000" pitchFamily="2" charset="-78"/>
              </a:rPr>
              <a:t>شکل2: بتن تخریب شده</a:t>
            </a:r>
            <a:endParaRPr lang="fa-IR" dirty="0">
              <a:solidFill>
                <a:schemeClr val="bg1"/>
              </a:solidFill>
              <a:latin typeface="markazi text"/>
              <a:cs typeface="B Nazanin" panose="00000400000000000000" pitchFamily="2" charset="-78"/>
            </a:endParaRPr>
          </a:p>
        </p:txBody>
      </p:sp>
      <p:pic>
        <p:nvPicPr>
          <p:cNvPr id="9" name="Picture 8"/>
          <p:cNvPicPr>
            <a:picLocks noChangeAspect="1"/>
          </p:cNvPicPr>
          <p:nvPr/>
        </p:nvPicPr>
        <p:blipFill>
          <a:blip r:embed="rId5"/>
          <a:stretch>
            <a:fillRect/>
          </a:stretch>
        </p:blipFill>
        <p:spPr>
          <a:xfrm>
            <a:off x="1001256" y="4444140"/>
            <a:ext cx="3041815" cy="1904869"/>
          </a:xfrm>
          <a:prstGeom prst="rect">
            <a:avLst/>
          </a:prstGeom>
        </p:spPr>
      </p:pic>
      <p:pic>
        <p:nvPicPr>
          <p:cNvPr id="10" name="Picture 9"/>
          <p:cNvPicPr>
            <a:picLocks noChangeAspect="1"/>
          </p:cNvPicPr>
          <p:nvPr/>
        </p:nvPicPr>
        <p:blipFill>
          <a:blip r:embed="rId6"/>
          <a:stretch>
            <a:fillRect/>
          </a:stretch>
        </p:blipFill>
        <p:spPr>
          <a:xfrm>
            <a:off x="5580112" y="4437112"/>
            <a:ext cx="2776085" cy="1918927"/>
          </a:xfrm>
          <a:prstGeom prst="rect">
            <a:avLst/>
          </a:prstGeom>
        </p:spPr>
      </p:pic>
      <p:sp>
        <p:nvSpPr>
          <p:cNvPr id="11" name="TextBox 10"/>
          <p:cNvSpPr txBox="1"/>
          <p:nvPr/>
        </p:nvSpPr>
        <p:spPr>
          <a:xfrm>
            <a:off x="3761782" y="5213099"/>
            <a:ext cx="2114682"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fa-IR" dirty="0" smtClean="0">
                <a:cs typeface="B Nazanin" panose="00000400000000000000" pitchFamily="2" charset="-78"/>
              </a:rPr>
              <a:t>شکل5: خرده و الیاف شیشه</a:t>
            </a:r>
            <a:endParaRPr lang="en-US" dirty="0">
              <a:cs typeface="B Nazanin" panose="00000400000000000000" pitchFamily="2" charset="-78"/>
            </a:endParaRPr>
          </a:p>
        </p:txBody>
      </p:sp>
      <p:pic>
        <p:nvPicPr>
          <p:cNvPr id="12" name="Picture 11"/>
          <p:cNvPicPr>
            <a:picLocks noChangeAspect="1"/>
          </p:cNvPicPr>
          <p:nvPr/>
        </p:nvPicPr>
        <p:blipFill>
          <a:blip r:embed="rId7"/>
          <a:stretch>
            <a:fillRect/>
          </a:stretch>
        </p:blipFill>
        <p:spPr>
          <a:xfrm>
            <a:off x="3456549" y="2635166"/>
            <a:ext cx="2725148" cy="1749704"/>
          </a:xfrm>
          <a:prstGeom prst="rect">
            <a:avLst/>
          </a:prstGeom>
        </p:spPr>
      </p:pic>
      <p:sp>
        <p:nvSpPr>
          <p:cNvPr id="13" name="Rectangle 12"/>
          <p:cNvSpPr/>
          <p:nvPr/>
        </p:nvSpPr>
        <p:spPr>
          <a:xfrm>
            <a:off x="3793613" y="4095037"/>
            <a:ext cx="193514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a-IR" dirty="0" smtClean="0">
                <a:cs typeface="B Nazanin" panose="00000400000000000000" pitchFamily="2" charset="-78"/>
              </a:rPr>
              <a:t>شکل4: ماسه </a:t>
            </a:r>
            <a:r>
              <a:rPr lang="fa-IR" dirty="0">
                <a:cs typeface="B Nazanin" panose="00000400000000000000" pitchFamily="2" charset="-78"/>
              </a:rPr>
              <a:t>ریخته گری</a:t>
            </a:r>
          </a:p>
        </p:txBody>
      </p:sp>
      <p:sp>
        <p:nvSpPr>
          <p:cNvPr id="2" name="Slide Number Placeholder 1"/>
          <p:cNvSpPr>
            <a:spLocks noGrp="1"/>
          </p:cNvSpPr>
          <p:nvPr>
            <p:ph type="sldNum" sz="quarter" idx="12"/>
          </p:nvPr>
        </p:nvSpPr>
        <p:spPr/>
        <p:txBody>
          <a:bodyPr/>
          <a:lstStyle/>
          <a:p>
            <a:fld id="{695B5B37-FC00-4103-AE22-753B501E5D2B}" type="slidenum">
              <a:rPr lang="fa-IR" smtClean="0"/>
              <a:pPr/>
              <a:t>8</a:t>
            </a:fld>
            <a:endParaRPr lang="fa-IR"/>
          </a:p>
        </p:txBody>
      </p:sp>
    </p:spTree>
    <p:extLst>
      <p:ext uri="{BB962C8B-B14F-4D97-AF65-F5344CB8AC3E}">
        <p14:creationId xmlns:p14="http://schemas.microsoft.com/office/powerpoint/2010/main" val="24440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197636" y="431387"/>
            <a:ext cx="3268761" cy="461665"/>
          </a:xfrm>
          <a:prstGeom prst="rect">
            <a:avLst/>
          </a:prstGeom>
        </p:spPr>
        <p:txBody>
          <a:bodyPr wrap="square">
            <a:spAutoFit/>
          </a:bodyPr>
          <a:lstStyle/>
          <a:p>
            <a:r>
              <a:rPr lang="fa-IR" sz="2400" b="1" dirty="0" smtClean="0">
                <a:solidFill>
                  <a:srgbClr val="00B050"/>
                </a:solidFill>
                <a:cs typeface="B Nazanin" panose="00000400000000000000" pitchFamily="2" charset="-78"/>
              </a:rPr>
              <a:t>4. پلیمر</a:t>
            </a:r>
            <a:endParaRPr lang="en-US" sz="2400" b="1" dirty="0">
              <a:solidFill>
                <a:srgbClr val="00B050"/>
              </a:solidFill>
              <a:cs typeface="B Nazanin" panose="00000400000000000000" pitchFamily="2" charset="-78"/>
            </a:endParaRPr>
          </a:p>
        </p:txBody>
      </p:sp>
      <p:sp>
        <p:nvSpPr>
          <p:cNvPr id="3" name="Rectangle 2"/>
          <p:cNvSpPr/>
          <p:nvPr/>
        </p:nvSpPr>
        <p:spPr>
          <a:xfrm>
            <a:off x="1107450" y="861130"/>
            <a:ext cx="7358947" cy="1938992"/>
          </a:xfrm>
          <a:prstGeom prst="rect">
            <a:avLst/>
          </a:prstGeom>
        </p:spPr>
        <p:txBody>
          <a:bodyPr wrap="square">
            <a:spAutoFit/>
          </a:bodyPr>
          <a:lstStyle/>
          <a:p>
            <a:pPr algn="just"/>
            <a:r>
              <a:rPr lang="fa-IR" sz="2000" dirty="0">
                <a:cs typeface="B Nazanin" panose="00000400000000000000" pitchFamily="2" charset="-78"/>
              </a:rPr>
              <a:t>پلیمر در واقع نام محصول خام </a:t>
            </a:r>
            <a:r>
              <a:rPr lang="fa-IR" sz="2000" dirty="0">
                <a:solidFill>
                  <a:srgbClr val="FF0000"/>
                </a:solidFill>
                <a:cs typeface="B Nazanin" panose="00000400000000000000" pitchFamily="2" charset="-78"/>
              </a:rPr>
              <a:t>پلاستیک</a:t>
            </a:r>
            <a:r>
              <a:rPr lang="fa-IR" sz="2000" dirty="0">
                <a:cs typeface="B Nazanin" panose="00000400000000000000" pitchFamily="2" charset="-78"/>
              </a:rPr>
              <a:t> </a:t>
            </a:r>
            <a:r>
              <a:rPr lang="fa-IR" sz="2000" dirty="0" smtClean="0">
                <a:cs typeface="B Nazanin" panose="00000400000000000000" pitchFamily="2" charset="-78"/>
              </a:rPr>
              <a:t>است. </a:t>
            </a:r>
            <a:r>
              <a:rPr lang="fa-IR" sz="2000" dirty="0">
                <a:cs typeface="B Nazanin" panose="00000400000000000000" pitchFamily="2" charset="-78"/>
              </a:rPr>
              <a:t>مواد پلیمری تنوع زیادی دارند و با توجه به محصول نهایی برای تولید پلاستیک انتخاب می‌شوند. پلاستیک نامی است که به پلیمرهای ساخته شده توسط انسان اختصاص داده شده است. از لحاظ شیمیایی، این مواد از یک واحد به نام </a:t>
            </a:r>
            <a:r>
              <a:rPr lang="fa-IR" sz="2000" dirty="0">
                <a:solidFill>
                  <a:srgbClr val="FF0000"/>
                </a:solidFill>
                <a:cs typeface="B Nazanin" panose="00000400000000000000" pitchFamily="2" charset="-78"/>
              </a:rPr>
              <a:t>مونومر</a:t>
            </a:r>
            <a:r>
              <a:rPr lang="fa-IR" sz="2000" dirty="0">
                <a:cs typeface="B Nazanin" panose="00000400000000000000" pitchFamily="2" charset="-78"/>
              </a:rPr>
              <a:t> تشکیل شده‌اند که با میلیون‌ها مولکول دیگر مانند خود برای تشکیل زنجیره‌های طولانی پیوند خورده‌اند. </a:t>
            </a:r>
            <a:r>
              <a:rPr lang="fa-IR" sz="2000" dirty="0">
                <a:solidFill>
                  <a:srgbClr val="FF0000"/>
                </a:solidFill>
                <a:cs typeface="B Nazanin" panose="00000400000000000000" pitchFamily="2" charset="-78"/>
              </a:rPr>
              <a:t>طول این زنجیره‌ها</a:t>
            </a:r>
            <a:r>
              <a:rPr lang="fa-IR" sz="2000" dirty="0">
                <a:cs typeface="B Nazanin" panose="00000400000000000000" pitchFamily="2" charset="-78"/>
              </a:rPr>
              <a:t>، </a:t>
            </a:r>
            <a:r>
              <a:rPr lang="fa-IR" sz="2000" dirty="0">
                <a:solidFill>
                  <a:srgbClr val="FF0000"/>
                </a:solidFill>
                <a:cs typeface="B Nazanin" panose="00000400000000000000" pitchFamily="2" charset="-78"/>
              </a:rPr>
              <a:t>تعداد شاخه‌های</a:t>
            </a:r>
            <a:r>
              <a:rPr lang="fa-IR" sz="2000" dirty="0">
                <a:cs typeface="B Nazanin" panose="00000400000000000000" pitchFamily="2" charset="-78"/>
              </a:rPr>
              <a:t> آن‌ها و اینکه </a:t>
            </a:r>
            <a:r>
              <a:rPr lang="fa-IR" sz="2000" dirty="0">
                <a:solidFill>
                  <a:srgbClr val="FF0000"/>
                </a:solidFill>
                <a:cs typeface="B Nazanin" panose="00000400000000000000" pitchFamily="2" charset="-78"/>
              </a:rPr>
              <a:t>چقدر محکم </a:t>
            </a:r>
            <a:r>
              <a:rPr lang="fa-IR" sz="2000" dirty="0">
                <a:cs typeface="B Nazanin" panose="00000400000000000000" pitchFamily="2" charset="-78"/>
              </a:rPr>
              <a:t>به هم وصل شده‌اند، ویژگی‌های فیزیکی پلاستیک نهایی را تعیین </a:t>
            </a:r>
            <a:r>
              <a:rPr lang="fa-IR" sz="2000" dirty="0" smtClean="0">
                <a:cs typeface="B Nazanin" panose="00000400000000000000" pitchFamily="2" charset="-78"/>
              </a:rPr>
              <a:t>می‌کنند.</a:t>
            </a:r>
            <a:endParaRPr lang="en-US" sz="2000" dirty="0">
              <a:cs typeface="B Nazanin" panose="00000400000000000000" pitchFamily="2" charset="-78"/>
            </a:endParaRPr>
          </a:p>
        </p:txBody>
      </p:sp>
      <p:pic>
        <p:nvPicPr>
          <p:cNvPr id="7" name="Picture 6"/>
          <p:cNvPicPr>
            <a:picLocks noChangeAspect="1"/>
          </p:cNvPicPr>
          <p:nvPr/>
        </p:nvPicPr>
        <p:blipFill>
          <a:blip r:embed="rId3"/>
          <a:stretch>
            <a:fillRect/>
          </a:stretch>
        </p:blipFill>
        <p:spPr>
          <a:xfrm>
            <a:off x="1248827" y="2993940"/>
            <a:ext cx="2381250" cy="1905000"/>
          </a:xfrm>
          <a:prstGeom prst="rect">
            <a:avLst/>
          </a:prstGeom>
        </p:spPr>
      </p:pic>
      <p:sp>
        <p:nvSpPr>
          <p:cNvPr id="8" name="TextBox 7"/>
          <p:cNvSpPr txBox="1"/>
          <p:nvPr/>
        </p:nvSpPr>
        <p:spPr>
          <a:xfrm>
            <a:off x="6669109" y="3096184"/>
            <a:ext cx="1797287" cy="400110"/>
          </a:xfrm>
          <a:prstGeom prst="rect">
            <a:avLst/>
          </a:prstGeom>
          <a:noFill/>
        </p:spPr>
        <p:txBody>
          <a:bodyPr wrap="none" rtlCol="0">
            <a:spAutoFit/>
          </a:bodyPr>
          <a:lstStyle/>
          <a:p>
            <a:r>
              <a:rPr lang="fa-IR" sz="2000" b="1" dirty="0" smtClean="0">
                <a:solidFill>
                  <a:srgbClr val="C00000"/>
                </a:solidFill>
                <a:cs typeface="B Nazanin" panose="00000400000000000000" pitchFamily="2" charset="-78"/>
              </a:rPr>
              <a:t>1-4- مزایای </a:t>
            </a:r>
            <a:r>
              <a:rPr lang="fa-IR" sz="2000" b="1" dirty="0">
                <a:solidFill>
                  <a:srgbClr val="C00000"/>
                </a:solidFill>
                <a:cs typeface="B Nazanin" panose="00000400000000000000" pitchFamily="2" charset="-78"/>
              </a:rPr>
              <a:t>پلیمر</a:t>
            </a:r>
          </a:p>
        </p:txBody>
      </p:sp>
      <p:sp>
        <p:nvSpPr>
          <p:cNvPr id="9" name="Rectangle 8"/>
          <p:cNvSpPr/>
          <p:nvPr/>
        </p:nvSpPr>
        <p:spPr>
          <a:xfrm>
            <a:off x="3851920" y="3501008"/>
            <a:ext cx="4622643" cy="2246769"/>
          </a:xfrm>
          <a:prstGeom prst="rect">
            <a:avLst/>
          </a:prstGeom>
        </p:spPr>
        <p:txBody>
          <a:bodyPr wrap="square">
            <a:spAutoFit/>
          </a:bodyPr>
          <a:lstStyle/>
          <a:p>
            <a:pPr algn="just">
              <a:spcBef>
                <a:spcPts val="600"/>
              </a:spcBef>
            </a:pPr>
            <a:r>
              <a:rPr lang="fa-IR" sz="2000" dirty="0">
                <a:latin typeface="Times New Roman" panose="02020603050405020304" pitchFamily="18" charset="0"/>
                <a:cs typeface="B Nazanin" panose="00000400000000000000" pitchFamily="2" charset="-78"/>
              </a:rPr>
              <a:t>علت کاربرد </a:t>
            </a:r>
            <a:r>
              <a:rPr lang="fa-IR" sz="2000" dirty="0" smtClean="0">
                <a:latin typeface="Times New Roman" panose="02020603050405020304" pitchFamily="18" charset="0"/>
                <a:cs typeface="B Nazanin" panose="00000400000000000000" pitchFamily="2" charset="-78"/>
              </a:rPr>
              <a:t>زیاد پلیمر در </a:t>
            </a:r>
            <a:r>
              <a:rPr lang="fa-IR" sz="2000" dirty="0">
                <a:latin typeface="Times New Roman" panose="02020603050405020304" pitchFamily="18" charset="0"/>
                <a:cs typeface="B Nazanin" panose="00000400000000000000" pitchFamily="2" charset="-78"/>
              </a:rPr>
              <a:t>صنعت به صورت زیر خلاصه </a:t>
            </a:r>
            <a:r>
              <a:rPr lang="fa-IR" sz="2000" dirty="0" smtClean="0">
                <a:latin typeface="Times New Roman" panose="02020603050405020304" pitchFamily="18" charset="0"/>
                <a:cs typeface="B Nazanin" panose="00000400000000000000" pitchFamily="2" charset="-78"/>
              </a:rPr>
              <a:t>می‌شود:</a:t>
            </a:r>
          </a:p>
          <a:p>
            <a:pPr algn="just">
              <a:spcBef>
                <a:spcPts val="600"/>
              </a:spcBef>
            </a:pPr>
            <a:r>
              <a:rPr lang="fa-IR" sz="2000" dirty="0" smtClean="0">
                <a:latin typeface="Times New Roman" panose="02020603050405020304" pitchFamily="18" charset="0"/>
                <a:cs typeface="B Nazanin" panose="00000400000000000000" pitchFamily="2" charset="-78"/>
              </a:rPr>
              <a:t>1- فرآیند </a:t>
            </a:r>
            <a:r>
              <a:rPr lang="fa-IR" sz="2000" dirty="0">
                <a:solidFill>
                  <a:srgbClr val="FF0000"/>
                </a:solidFill>
                <a:latin typeface="Times New Roman" panose="02020603050405020304" pitchFamily="18" charset="0"/>
                <a:cs typeface="B Nazanin" panose="00000400000000000000" pitchFamily="2" charset="-78"/>
              </a:rPr>
              <a:t>ساخت</a:t>
            </a:r>
            <a:r>
              <a:rPr lang="fa-IR" sz="2000" dirty="0">
                <a:latin typeface="Times New Roman" panose="02020603050405020304" pitchFamily="18" charset="0"/>
                <a:cs typeface="B Nazanin" panose="00000400000000000000" pitchFamily="2" charset="-78"/>
              </a:rPr>
              <a:t> آن </a:t>
            </a:r>
            <a:r>
              <a:rPr lang="fa-IR" sz="2000" dirty="0">
                <a:solidFill>
                  <a:srgbClr val="FF0000"/>
                </a:solidFill>
                <a:latin typeface="Times New Roman" panose="02020603050405020304" pitchFamily="18" charset="0"/>
                <a:cs typeface="B Nazanin" panose="00000400000000000000" pitchFamily="2" charset="-78"/>
              </a:rPr>
              <a:t>آسان</a:t>
            </a:r>
            <a:r>
              <a:rPr lang="fa-IR" sz="2000" dirty="0">
                <a:latin typeface="Times New Roman" panose="02020603050405020304" pitchFamily="18" charset="0"/>
                <a:cs typeface="B Nazanin" panose="00000400000000000000" pitchFamily="2" charset="-78"/>
              </a:rPr>
              <a:t> است.</a:t>
            </a:r>
          </a:p>
          <a:p>
            <a:pPr algn="just">
              <a:spcBef>
                <a:spcPts val="600"/>
              </a:spcBef>
            </a:pPr>
            <a:r>
              <a:rPr lang="fa-IR" sz="2000" dirty="0" smtClean="0">
                <a:latin typeface="Times New Roman" panose="02020603050405020304" pitchFamily="18" charset="0"/>
                <a:cs typeface="B Nazanin" panose="00000400000000000000" pitchFamily="2" charset="-78"/>
              </a:rPr>
              <a:t>2- بسیار </a:t>
            </a:r>
            <a:r>
              <a:rPr lang="fa-IR" sz="2000" dirty="0">
                <a:solidFill>
                  <a:srgbClr val="FF0000"/>
                </a:solidFill>
                <a:latin typeface="Times New Roman" panose="02020603050405020304" pitchFamily="18" charset="0"/>
                <a:cs typeface="B Nazanin" panose="00000400000000000000" pitchFamily="2" charset="-78"/>
              </a:rPr>
              <a:t>ارزان</a:t>
            </a:r>
            <a:r>
              <a:rPr lang="fa-IR" sz="2000" dirty="0">
                <a:latin typeface="Times New Roman" panose="02020603050405020304" pitchFamily="18" charset="0"/>
                <a:cs typeface="B Nazanin" panose="00000400000000000000" pitchFamily="2" charset="-78"/>
              </a:rPr>
              <a:t> هستند.</a:t>
            </a:r>
          </a:p>
          <a:p>
            <a:pPr algn="just">
              <a:spcBef>
                <a:spcPts val="600"/>
              </a:spcBef>
            </a:pPr>
            <a:r>
              <a:rPr lang="fa-IR" sz="2000" dirty="0" smtClean="0">
                <a:latin typeface="Times New Roman" panose="02020603050405020304" pitchFamily="18" charset="0"/>
                <a:cs typeface="B Nazanin" panose="00000400000000000000" pitchFamily="2" charset="-78"/>
              </a:rPr>
              <a:t>3- </a:t>
            </a:r>
            <a:r>
              <a:rPr lang="fa-IR" sz="2000" dirty="0" smtClean="0">
                <a:solidFill>
                  <a:srgbClr val="FF0000"/>
                </a:solidFill>
                <a:latin typeface="Times New Roman" panose="02020603050405020304" pitchFamily="18" charset="0"/>
                <a:cs typeface="B Nazanin" panose="00000400000000000000" pitchFamily="2" charset="-78"/>
              </a:rPr>
              <a:t>مقاومت</a:t>
            </a:r>
            <a:r>
              <a:rPr lang="fa-IR" sz="2000" dirty="0" smtClean="0">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خوردگی</a:t>
            </a:r>
            <a:r>
              <a:rPr lang="fa-IR" sz="2000" dirty="0" smtClean="0">
                <a:latin typeface="Times New Roman" panose="02020603050405020304" pitchFamily="18" charset="0"/>
                <a:cs typeface="B Nazanin" panose="00000400000000000000" pitchFamily="2" charset="-78"/>
              </a:rPr>
              <a:t> و </a:t>
            </a:r>
            <a:r>
              <a:rPr lang="fa-IR" sz="2000" dirty="0" smtClean="0">
                <a:solidFill>
                  <a:srgbClr val="FF0000"/>
                </a:solidFill>
                <a:latin typeface="Times New Roman" panose="02020603050405020304" pitchFamily="18" charset="0"/>
                <a:cs typeface="B Nazanin" panose="00000400000000000000" pitchFamily="2" charset="-78"/>
              </a:rPr>
              <a:t>ضربه</a:t>
            </a:r>
            <a:r>
              <a:rPr lang="fa-IR" sz="2000" dirty="0" smtClean="0">
                <a:latin typeface="Times New Roman" panose="02020603050405020304" pitchFamily="18" charset="0"/>
                <a:cs typeface="B Nazanin" panose="00000400000000000000" pitchFamily="2" charset="-78"/>
              </a:rPr>
              <a:t> </a:t>
            </a:r>
            <a:r>
              <a:rPr lang="fa-IR" sz="2000" dirty="0">
                <a:latin typeface="Times New Roman" panose="02020603050405020304" pitchFamily="18" charset="0"/>
                <a:cs typeface="B Nazanin" panose="00000400000000000000" pitchFamily="2" charset="-78"/>
              </a:rPr>
              <a:t>خوبی </a:t>
            </a:r>
            <a:r>
              <a:rPr lang="fa-IR" sz="2000" dirty="0" smtClean="0">
                <a:latin typeface="Times New Roman" panose="02020603050405020304" pitchFamily="18" charset="0"/>
                <a:cs typeface="B Nazanin" panose="00000400000000000000" pitchFamily="2" charset="-78"/>
              </a:rPr>
              <a:t>دارند.</a:t>
            </a:r>
            <a:endParaRPr lang="fa-IR" sz="2000" dirty="0">
              <a:latin typeface="Times New Roman" panose="02020603050405020304" pitchFamily="18" charset="0"/>
              <a:cs typeface="B Nazanin" panose="00000400000000000000" pitchFamily="2" charset="-78"/>
            </a:endParaRPr>
          </a:p>
          <a:p>
            <a:pPr algn="just">
              <a:spcBef>
                <a:spcPts val="600"/>
              </a:spcBef>
            </a:pPr>
            <a:r>
              <a:rPr lang="fa-IR" sz="2000" dirty="0" smtClean="0">
                <a:latin typeface="Times New Roman" panose="02020603050405020304" pitchFamily="18" charset="0"/>
                <a:cs typeface="B Nazanin" panose="00000400000000000000" pitchFamily="2" charset="-78"/>
              </a:rPr>
              <a:t>4- بسیار </a:t>
            </a:r>
            <a:r>
              <a:rPr lang="fa-IR" sz="2000" dirty="0">
                <a:solidFill>
                  <a:srgbClr val="FF0000"/>
                </a:solidFill>
                <a:latin typeface="Times New Roman" panose="02020603050405020304" pitchFamily="18" charset="0"/>
                <a:cs typeface="B Nazanin" panose="00000400000000000000" pitchFamily="2" charset="-78"/>
              </a:rPr>
              <a:t>انعطاف پذیر </a:t>
            </a:r>
            <a:r>
              <a:rPr lang="fa-IR" sz="2000" dirty="0">
                <a:latin typeface="Times New Roman" panose="02020603050405020304" pitchFamily="18" charset="0"/>
                <a:cs typeface="B Nazanin" panose="00000400000000000000" pitchFamily="2" charset="-78"/>
              </a:rPr>
              <a:t>و </a:t>
            </a:r>
            <a:r>
              <a:rPr lang="fa-IR" sz="2000" dirty="0" smtClean="0">
                <a:solidFill>
                  <a:srgbClr val="FF0000"/>
                </a:solidFill>
                <a:latin typeface="Times New Roman" panose="02020603050405020304" pitchFamily="18" charset="0"/>
                <a:cs typeface="B Nazanin" panose="00000400000000000000" pitchFamily="2" charset="-78"/>
              </a:rPr>
              <a:t>شکل‌پذیر</a:t>
            </a:r>
            <a:r>
              <a:rPr lang="fa-IR" sz="2000" dirty="0" smtClean="0">
                <a:latin typeface="Times New Roman" panose="02020603050405020304" pitchFamily="18" charset="0"/>
                <a:cs typeface="B Nazanin" panose="00000400000000000000" pitchFamily="2" charset="-78"/>
              </a:rPr>
              <a:t> </a:t>
            </a:r>
            <a:r>
              <a:rPr lang="fa-IR" sz="2000" dirty="0">
                <a:latin typeface="Times New Roman" panose="02020603050405020304" pitchFamily="18" charset="0"/>
                <a:cs typeface="B Nazanin" panose="00000400000000000000" pitchFamily="2" charset="-78"/>
              </a:rPr>
              <a:t>هستند.</a:t>
            </a:r>
            <a:endParaRPr lang="en-US" sz="2000" dirty="0">
              <a:latin typeface="Times New Roman" panose="02020603050405020304" pitchFamily="18" charset="0"/>
              <a:cs typeface="B Nazanin" panose="00000400000000000000" pitchFamily="2" charset="-78"/>
            </a:endParaRPr>
          </a:p>
        </p:txBody>
      </p:sp>
      <p:sp>
        <p:nvSpPr>
          <p:cNvPr id="19" name="TextBox 18"/>
          <p:cNvSpPr txBox="1"/>
          <p:nvPr/>
        </p:nvSpPr>
        <p:spPr>
          <a:xfrm>
            <a:off x="1891865" y="4729663"/>
            <a:ext cx="109517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fa-IR" dirty="0" smtClean="0">
                <a:cs typeface="B Nazanin" panose="00000400000000000000" pitchFamily="2" charset="-78"/>
              </a:rPr>
              <a:t>شکل6: پلیمر</a:t>
            </a:r>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695B5B37-FC00-4103-AE22-753B501E5D2B}" type="slidenum">
              <a:rPr lang="fa-IR" smtClean="0"/>
              <a:pPr/>
              <a:t>9</a:t>
            </a:fld>
            <a:endParaRPr lang="fa-IR"/>
          </a:p>
        </p:txBody>
      </p:sp>
    </p:spTree>
    <p:extLst>
      <p:ext uri="{BB962C8B-B14F-4D97-AF65-F5344CB8AC3E}">
        <p14:creationId xmlns:p14="http://schemas.microsoft.com/office/powerpoint/2010/main" val="37880024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0e68c51163cb576ee798452cd7cafea92a9b37"/>
</p:tagLst>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7817</TotalTime>
  <Words>2489</Words>
  <Application>Microsoft Office PowerPoint</Application>
  <PresentationFormat>On-screen Show (4:3)</PresentationFormat>
  <Paragraphs>136</Paragraphs>
  <Slides>18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 Nazanin</vt:lpstr>
      <vt:lpstr>Calibri</vt:lpstr>
      <vt:lpstr>Century Gothic</vt:lpstr>
      <vt:lpstr>Comic Sans MS</vt:lpstr>
      <vt:lpstr>markazi text</vt:lpstr>
      <vt:lpstr>Tahoma</vt:lpstr>
      <vt:lpstr>Times New Roman</vt:lpstr>
      <vt:lpstr>Wingdings</vt:lpstr>
      <vt:lpstr>Wingdings 3</vt:lpstr>
      <vt:lpstr>Wisp</vt:lpstr>
      <vt:lpstr>عنوان ارائه:    آشنایی با مشخصات بتن با پت</vt:lpstr>
      <vt:lpstr>PowerPoint Presentation</vt:lpstr>
      <vt:lpstr>1. مقدمه </vt:lpstr>
      <vt:lpstr>2. تعریف</vt:lpstr>
      <vt:lpstr>3. بتن سبز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Omid</dc:creator>
  <cp:lastModifiedBy>user</cp:lastModifiedBy>
  <cp:revision>787</cp:revision>
  <dcterms:created xsi:type="dcterms:W3CDTF">2014-02-12T04:26:14Z</dcterms:created>
  <dcterms:modified xsi:type="dcterms:W3CDTF">2023-02-13T10:25:18Z</dcterms:modified>
</cp:coreProperties>
</file>